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67" r:id="rId3"/>
    <p:sldId id="257" r:id="rId4"/>
    <p:sldId id="259" r:id="rId5"/>
    <p:sldId id="269" r:id="rId6"/>
    <p:sldId id="258" r:id="rId7"/>
    <p:sldId id="260" r:id="rId8"/>
    <p:sldId id="261" r:id="rId9"/>
    <p:sldId id="268" r:id="rId10"/>
    <p:sldId id="262" r:id="rId11"/>
    <p:sldId id="263" r:id="rId12"/>
    <p:sldId id="264" r:id="rId13"/>
    <p:sldId id="265"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hWEekOVX903N9o2gnEFMb5ZKL2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295A1-8CF9-411E-A540-08F9F6BD649A}" v="10" dt="2022-09-26T14:58:03.993"/>
  </p1510:revLst>
</p1510:revInfo>
</file>

<file path=ppt/tableStyles.xml><?xml version="1.0" encoding="utf-8"?>
<a:tblStyleLst xmlns:a="http://schemas.openxmlformats.org/drawingml/2006/main" def="{78974D2C-36F9-49FB-A609-B5ECD4D7DCA0}">
  <a:tblStyle styleId="{78974D2C-36F9-49FB-A609-B5ECD4D7DC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17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ồng Phúc" userId="77c5060b15ce8376" providerId="LiveId" clId="{32C295A1-8CF9-411E-A540-08F9F6BD649A}"/>
    <pc:docChg chg="undo custSel delSld modSld sldOrd">
      <pc:chgData name="Lồng Phúc" userId="77c5060b15ce8376" providerId="LiveId" clId="{32C295A1-8CF9-411E-A540-08F9F6BD649A}" dt="2022-09-26T15:06:40.981" v="1777" actId="1076"/>
      <pc:docMkLst>
        <pc:docMk/>
      </pc:docMkLst>
      <pc:sldChg chg="del">
        <pc:chgData name="Lồng Phúc" userId="77c5060b15ce8376" providerId="LiveId" clId="{32C295A1-8CF9-411E-A540-08F9F6BD649A}" dt="2022-09-26T13:16:13.682" v="0" actId="2696"/>
        <pc:sldMkLst>
          <pc:docMk/>
          <pc:sldMk cId="0" sldId="258"/>
        </pc:sldMkLst>
      </pc:sldChg>
      <pc:sldChg chg="modSp mod">
        <pc:chgData name="Lồng Phúc" userId="77c5060b15ce8376" providerId="LiveId" clId="{32C295A1-8CF9-411E-A540-08F9F6BD649A}" dt="2022-09-26T13:16:57.066" v="62" actId="20577"/>
        <pc:sldMkLst>
          <pc:docMk/>
          <pc:sldMk cId="3045998001" sldId="258"/>
        </pc:sldMkLst>
        <pc:spChg chg="mod">
          <ac:chgData name="Lồng Phúc" userId="77c5060b15ce8376" providerId="LiveId" clId="{32C295A1-8CF9-411E-A540-08F9F6BD649A}" dt="2022-09-26T13:16:57.066" v="62" actId="20577"/>
          <ac:spMkLst>
            <pc:docMk/>
            <pc:sldMk cId="3045998001" sldId="258"/>
            <ac:spMk id="83" creationId="{00000000-0000-0000-0000-000000000000}"/>
          </ac:spMkLst>
        </pc:spChg>
      </pc:sldChg>
      <pc:sldChg chg="ord">
        <pc:chgData name="Lồng Phúc" userId="77c5060b15ce8376" providerId="LiveId" clId="{32C295A1-8CF9-411E-A540-08F9F6BD649A}" dt="2022-09-26T13:16:27.901" v="2"/>
        <pc:sldMkLst>
          <pc:docMk/>
          <pc:sldMk cId="0" sldId="260"/>
        </pc:sldMkLst>
      </pc:sldChg>
      <pc:sldChg chg="ord">
        <pc:chgData name="Lồng Phúc" userId="77c5060b15ce8376" providerId="LiveId" clId="{32C295A1-8CF9-411E-A540-08F9F6BD649A}" dt="2022-09-26T13:16:29.875" v="4"/>
        <pc:sldMkLst>
          <pc:docMk/>
          <pc:sldMk cId="0" sldId="261"/>
        </pc:sldMkLst>
      </pc:sldChg>
      <pc:sldChg chg="addSp delSp modSp mod">
        <pc:chgData name="Lồng Phúc" userId="77c5060b15ce8376" providerId="LiveId" clId="{32C295A1-8CF9-411E-A540-08F9F6BD649A}" dt="2022-09-26T15:00:31.085" v="1400" actId="20577"/>
        <pc:sldMkLst>
          <pc:docMk/>
          <pc:sldMk cId="0" sldId="262"/>
        </pc:sldMkLst>
        <pc:spChg chg="mod">
          <ac:chgData name="Lồng Phúc" userId="77c5060b15ce8376" providerId="LiveId" clId="{32C295A1-8CF9-411E-A540-08F9F6BD649A}" dt="2022-09-26T13:35:41.633" v="181" actId="20577"/>
          <ac:spMkLst>
            <pc:docMk/>
            <pc:sldMk cId="0" sldId="262"/>
            <ac:spMk id="172" creationId="{00000000-0000-0000-0000-000000000000}"/>
          </ac:spMkLst>
        </pc:spChg>
        <pc:spChg chg="mod">
          <ac:chgData name="Lồng Phúc" userId="77c5060b15ce8376" providerId="LiveId" clId="{32C295A1-8CF9-411E-A540-08F9F6BD649A}" dt="2022-09-26T15:00:31.085" v="1400" actId="20577"/>
          <ac:spMkLst>
            <pc:docMk/>
            <pc:sldMk cId="0" sldId="262"/>
            <ac:spMk id="174" creationId="{00000000-0000-0000-0000-000000000000}"/>
          </ac:spMkLst>
        </pc:spChg>
        <pc:spChg chg="mod">
          <ac:chgData name="Lồng Phúc" userId="77c5060b15ce8376" providerId="LiveId" clId="{32C295A1-8CF9-411E-A540-08F9F6BD649A}" dt="2022-09-26T13:36:54.015" v="226" actId="20577"/>
          <ac:spMkLst>
            <pc:docMk/>
            <pc:sldMk cId="0" sldId="262"/>
            <ac:spMk id="175" creationId="{00000000-0000-0000-0000-000000000000}"/>
          </ac:spMkLst>
        </pc:spChg>
        <pc:spChg chg="mod">
          <ac:chgData name="Lồng Phúc" userId="77c5060b15ce8376" providerId="LiveId" clId="{32C295A1-8CF9-411E-A540-08F9F6BD649A}" dt="2022-09-26T13:40:53.910" v="429" actId="20577"/>
          <ac:spMkLst>
            <pc:docMk/>
            <pc:sldMk cId="0" sldId="262"/>
            <ac:spMk id="176" creationId="{00000000-0000-0000-0000-000000000000}"/>
          </ac:spMkLst>
        </pc:spChg>
        <pc:spChg chg="mod">
          <ac:chgData name="Lồng Phúc" userId="77c5060b15ce8376" providerId="LiveId" clId="{32C295A1-8CF9-411E-A540-08F9F6BD649A}" dt="2022-09-26T13:41:15.127" v="472" actId="20577"/>
          <ac:spMkLst>
            <pc:docMk/>
            <pc:sldMk cId="0" sldId="262"/>
            <ac:spMk id="177" creationId="{00000000-0000-0000-0000-000000000000}"/>
          </ac:spMkLst>
        </pc:spChg>
        <pc:spChg chg="mod">
          <ac:chgData name="Lồng Phúc" userId="77c5060b15ce8376" providerId="LiveId" clId="{32C295A1-8CF9-411E-A540-08F9F6BD649A}" dt="2022-09-26T13:48:58.161" v="645" actId="20577"/>
          <ac:spMkLst>
            <pc:docMk/>
            <pc:sldMk cId="0" sldId="262"/>
            <ac:spMk id="178" creationId="{00000000-0000-0000-0000-000000000000}"/>
          </ac:spMkLst>
        </pc:spChg>
        <pc:spChg chg="mod">
          <ac:chgData name="Lồng Phúc" userId="77c5060b15ce8376" providerId="LiveId" clId="{32C295A1-8CF9-411E-A540-08F9F6BD649A}" dt="2022-09-26T13:49:07.586" v="683" actId="20577"/>
          <ac:spMkLst>
            <pc:docMk/>
            <pc:sldMk cId="0" sldId="262"/>
            <ac:spMk id="183" creationId="{00000000-0000-0000-0000-000000000000}"/>
          </ac:spMkLst>
        </pc:spChg>
        <pc:spChg chg="mod">
          <ac:chgData name="Lồng Phúc" userId="77c5060b15ce8376" providerId="LiveId" clId="{32C295A1-8CF9-411E-A540-08F9F6BD649A}" dt="2022-09-26T13:53:54.578" v="956" actId="20577"/>
          <ac:spMkLst>
            <pc:docMk/>
            <pc:sldMk cId="0" sldId="262"/>
            <ac:spMk id="184" creationId="{00000000-0000-0000-0000-000000000000}"/>
          </ac:spMkLst>
        </pc:spChg>
        <pc:spChg chg="mod">
          <ac:chgData name="Lồng Phúc" userId="77c5060b15ce8376" providerId="LiveId" clId="{32C295A1-8CF9-411E-A540-08F9F6BD649A}" dt="2022-09-26T13:55:47.335" v="992" actId="20577"/>
          <ac:spMkLst>
            <pc:docMk/>
            <pc:sldMk cId="0" sldId="262"/>
            <ac:spMk id="185" creationId="{00000000-0000-0000-0000-000000000000}"/>
          </ac:spMkLst>
        </pc:spChg>
        <pc:spChg chg="mod">
          <ac:chgData name="Lồng Phúc" userId="77c5060b15ce8376" providerId="LiveId" clId="{32C295A1-8CF9-411E-A540-08F9F6BD649A}" dt="2022-09-26T14:00:01.723" v="1334" actId="20577"/>
          <ac:spMkLst>
            <pc:docMk/>
            <pc:sldMk cId="0" sldId="262"/>
            <ac:spMk id="186" creationId="{00000000-0000-0000-0000-000000000000}"/>
          </ac:spMkLst>
        </pc:spChg>
        <pc:picChg chg="add mod">
          <ac:chgData name="Lồng Phúc" userId="77c5060b15ce8376" providerId="LiveId" clId="{32C295A1-8CF9-411E-A540-08F9F6BD649A}" dt="2022-09-26T14:57:39.645" v="1342" actId="1076"/>
          <ac:picMkLst>
            <pc:docMk/>
            <pc:sldMk cId="0" sldId="262"/>
            <ac:picMk id="2" creationId="{E80D5AA8-621D-E672-EFFF-628B87031E91}"/>
          </ac:picMkLst>
        </pc:picChg>
        <pc:picChg chg="add mod">
          <ac:chgData name="Lồng Phúc" userId="77c5060b15ce8376" providerId="LiveId" clId="{32C295A1-8CF9-411E-A540-08F9F6BD649A}" dt="2022-09-26T14:58:16.179" v="1352" actId="1076"/>
          <ac:picMkLst>
            <pc:docMk/>
            <pc:sldMk cId="0" sldId="262"/>
            <ac:picMk id="3" creationId="{D0D3BAD6-D9E0-C44D-9DFC-BB00310A1019}"/>
          </ac:picMkLst>
        </pc:picChg>
        <pc:picChg chg="add mod">
          <ac:chgData name="Lồng Phúc" userId="77c5060b15ce8376" providerId="LiveId" clId="{32C295A1-8CF9-411E-A540-08F9F6BD649A}" dt="2022-09-26T14:58:14.920" v="1351" actId="1076"/>
          <ac:picMkLst>
            <pc:docMk/>
            <pc:sldMk cId="0" sldId="262"/>
            <ac:picMk id="4" creationId="{A2FE9549-AC9C-D329-3F51-E777643DAB37}"/>
          </ac:picMkLst>
        </pc:picChg>
        <pc:picChg chg="del">
          <ac:chgData name="Lồng Phúc" userId="77c5060b15ce8376" providerId="LiveId" clId="{32C295A1-8CF9-411E-A540-08F9F6BD649A}" dt="2022-09-26T14:57:28.932" v="1337" actId="478"/>
          <ac:picMkLst>
            <pc:docMk/>
            <pc:sldMk cId="0" sldId="262"/>
            <ac:picMk id="179" creationId="{00000000-0000-0000-0000-000000000000}"/>
          </ac:picMkLst>
        </pc:picChg>
        <pc:picChg chg="del">
          <ac:chgData name="Lồng Phúc" userId="77c5060b15ce8376" providerId="LiveId" clId="{32C295A1-8CF9-411E-A540-08F9F6BD649A}" dt="2022-09-26T14:57:29.524" v="1338" actId="478"/>
          <ac:picMkLst>
            <pc:docMk/>
            <pc:sldMk cId="0" sldId="262"/>
            <ac:picMk id="180" creationId="{00000000-0000-0000-0000-000000000000}"/>
          </ac:picMkLst>
        </pc:picChg>
        <pc:picChg chg="del">
          <ac:chgData name="Lồng Phúc" userId="77c5060b15ce8376" providerId="LiveId" clId="{32C295A1-8CF9-411E-A540-08F9F6BD649A}" dt="2022-09-26T14:57:30.597" v="1340" actId="478"/>
          <ac:picMkLst>
            <pc:docMk/>
            <pc:sldMk cId="0" sldId="262"/>
            <ac:picMk id="181" creationId="{00000000-0000-0000-0000-000000000000}"/>
          </ac:picMkLst>
        </pc:picChg>
        <pc:picChg chg="del">
          <ac:chgData name="Lồng Phúc" userId="77c5060b15ce8376" providerId="LiveId" clId="{32C295A1-8CF9-411E-A540-08F9F6BD649A}" dt="2022-09-26T14:57:30.160" v="1339" actId="478"/>
          <ac:picMkLst>
            <pc:docMk/>
            <pc:sldMk cId="0" sldId="262"/>
            <ac:picMk id="182" creationId="{00000000-0000-0000-0000-000000000000}"/>
          </ac:picMkLst>
        </pc:picChg>
      </pc:sldChg>
      <pc:sldChg chg="addSp delSp modSp mod">
        <pc:chgData name="Lồng Phúc" userId="77c5060b15ce8376" providerId="LiveId" clId="{32C295A1-8CF9-411E-A540-08F9F6BD649A}" dt="2022-09-26T15:06:40.981" v="1777" actId="1076"/>
        <pc:sldMkLst>
          <pc:docMk/>
          <pc:sldMk cId="0" sldId="263"/>
        </pc:sldMkLst>
        <pc:spChg chg="mod">
          <ac:chgData name="Lồng Phúc" userId="77c5060b15ce8376" providerId="LiveId" clId="{32C295A1-8CF9-411E-A540-08F9F6BD649A}" dt="2022-09-26T15:01:00.577" v="1445" actId="14100"/>
          <ac:spMkLst>
            <pc:docMk/>
            <pc:sldMk cId="0" sldId="263"/>
            <ac:spMk id="191" creationId="{00000000-0000-0000-0000-000000000000}"/>
          </ac:spMkLst>
        </pc:spChg>
        <pc:spChg chg="mod">
          <ac:chgData name="Lồng Phúc" userId="77c5060b15ce8376" providerId="LiveId" clId="{32C295A1-8CF9-411E-A540-08F9F6BD649A}" dt="2022-09-26T15:00:58.834" v="1444" actId="14100"/>
          <ac:spMkLst>
            <pc:docMk/>
            <pc:sldMk cId="0" sldId="263"/>
            <ac:spMk id="192" creationId="{00000000-0000-0000-0000-000000000000}"/>
          </ac:spMkLst>
        </pc:spChg>
        <pc:spChg chg="mod">
          <ac:chgData name="Lồng Phúc" userId="77c5060b15ce8376" providerId="LiveId" clId="{32C295A1-8CF9-411E-A540-08F9F6BD649A}" dt="2022-09-26T15:00:24.694" v="1398" actId="14100"/>
          <ac:spMkLst>
            <pc:docMk/>
            <pc:sldMk cId="0" sldId="263"/>
            <ac:spMk id="194" creationId="{00000000-0000-0000-0000-000000000000}"/>
          </ac:spMkLst>
        </pc:spChg>
        <pc:spChg chg="mod">
          <ac:chgData name="Lồng Phúc" userId="77c5060b15ce8376" providerId="LiveId" clId="{32C295A1-8CF9-411E-A540-08F9F6BD649A}" dt="2022-09-26T15:01:34.289" v="1456" actId="20577"/>
          <ac:spMkLst>
            <pc:docMk/>
            <pc:sldMk cId="0" sldId="263"/>
            <ac:spMk id="195" creationId="{00000000-0000-0000-0000-000000000000}"/>
          </ac:spMkLst>
        </pc:spChg>
        <pc:spChg chg="mod">
          <ac:chgData name="Lồng Phúc" userId="77c5060b15ce8376" providerId="LiveId" clId="{32C295A1-8CF9-411E-A540-08F9F6BD649A}" dt="2022-09-26T15:03:01.269" v="1689" actId="20577"/>
          <ac:spMkLst>
            <pc:docMk/>
            <pc:sldMk cId="0" sldId="263"/>
            <ac:spMk id="196" creationId="{00000000-0000-0000-0000-000000000000}"/>
          </ac:spMkLst>
        </pc:spChg>
        <pc:spChg chg="del">
          <ac:chgData name="Lồng Phúc" userId="77c5060b15ce8376" providerId="LiveId" clId="{32C295A1-8CF9-411E-A540-08F9F6BD649A}" dt="2022-09-26T15:06:33.445" v="1774" actId="478"/>
          <ac:spMkLst>
            <pc:docMk/>
            <pc:sldMk cId="0" sldId="263"/>
            <ac:spMk id="198" creationId="{00000000-0000-0000-0000-000000000000}"/>
          </ac:spMkLst>
        </pc:spChg>
        <pc:spChg chg="del">
          <ac:chgData name="Lồng Phúc" userId="77c5060b15ce8376" providerId="LiveId" clId="{32C295A1-8CF9-411E-A540-08F9F6BD649A}" dt="2022-09-26T15:06:32.453" v="1773" actId="478"/>
          <ac:spMkLst>
            <pc:docMk/>
            <pc:sldMk cId="0" sldId="263"/>
            <ac:spMk id="199" creationId="{00000000-0000-0000-0000-000000000000}"/>
          </ac:spMkLst>
        </pc:spChg>
        <pc:spChg chg="del">
          <ac:chgData name="Lồng Phúc" userId="77c5060b15ce8376" providerId="LiveId" clId="{32C295A1-8CF9-411E-A540-08F9F6BD649A}" dt="2022-09-26T15:06:35.348" v="1776" actId="478"/>
          <ac:spMkLst>
            <pc:docMk/>
            <pc:sldMk cId="0" sldId="263"/>
            <ac:spMk id="200" creationId="{00000000-0000-0000-0000-000000000000}"/>
          </ac:spMkLst>
        </pc:spChg>
        <pc:spChg chg="del">
          <ac:chgData name="Lồng Phúc" userId="77c5060b15ce8376" providerId="LiveId" clId="{32C295A1-8CF9-411E-A540-08F9F6BD649A}" dt="2022-09-26T15:06:34.708" v="1775" actId="478"/>
          <ac:spMkLst>
            <pc:docMk/>
            <pc:sldMk cId="0" sldId="263"/>
            <ac:spMk id="201" creationId="{00000000-0000-0000-0000-000000000000}"/>
          </ac:spMkLst>
        </pc:spChg>
        <pc:spChg chg="mod">
          <ac:chgData name="Lồng Phúc" userId="77c5060b15ce8376" providerId="LiveId" clId="{32C295A1-8CF9-411E-A540-08F9F6BD649A}" dt="2022-09-26T15:06:40.981" v="1777" actId="1076"/>
          <ac:spMkLst>
            <pc:docMk/>
            <pc:sldMk cId="0" sldId="263"/>
            <ac:spMk id="202" creationId="{00000000-0000-0000-0000-000000000000}"/>
          </ac:spMkLst>
        </pc:spChg>
        <pc:spChg chg="add del mod">
          <ac:chgData name="Lồng Phúc" userId="77c5060b15ce8376" providerId="LiveId" clId="{32C295A1-8CF9-411E-A540-08F9F6BD649A}" dt="2022-09-26T15:06:27.894" v="1770" actId="478"/>
          <ac:spMkLst>
            <pc:docMk/>
            <pc:sldMk cId="0" sldId="263"/>
            <ac:spMk id="203" creationId="{00000000-0000-0000-0000-000000000000}"/>
          </ac:spMkLst>
        </pc:spChg>
        <pc:spChg chg="del">
          <ac:chgData name="Lồng Phúc" userId="77c5060b15ce8376" providerId="LiveId" clId="{32C295A1-8CF9-411E-A540-08F9F6BD649A}" dt="2022-09-26T15:06:29.277" v="1771" actId="478"/>
          <ac:spMkLst>
            <pc:docMk/>
            <pc:sldMk cId="0" sldId="263"/>
            <ac:spMk id="204" creationId="{00000000-0000-0000-0000-000000000000}"/>
          </ac:spMkLst>
        </pc:spChg>
        <pc:spChg chg="del">
          <ac:chgData name="Lồng Phúc" userId="77c5060b15ce8376" providerId="LiveId" clId="{32C295A1-8CF9-411E-A540-08F9F6BD649A}" dt="2022-09-26T15:06:30.628" v="1772" actId="478"/>
          <ac:spMkLst>
            <pc:docMk/>
            <pc:sldMk cId="0" sldId="263"/>
            <ac:spMk id="205" creationId="{00000000-0000-0000-0000-000000000000}"/>
          </ac:spMkLst>
        </pc:spChg>
      </pc:sldChg>
      <pc:sldChg chg="modSp mod">
        <pc:chgData name="Lồng Phúc" userId="77c5060b15ce8376" providerId="LiveId" clId="{32C295A1-8CF9-411E-A540-08F9F6BD649A}" dt="2022-09-26T13:16:45.592" v="33" actId="20577"/>
        <pc:sldMkLst>
          <pc:docMk/>
          <pc:sldMk cId="503202145" sldId="268"/>
        </pc:sldMkLst>
        <pc:spChg chg="mod">
          <ac:chgData name="Lồng Phúc" userId="77c5060b15ce8376" providerId="LiveId" clId="{32C295A1-8CF9-411E-A540-08F9F6BD649A}" dt="2022-09-26T13:16:45.592" v="33" actId="20577"/>
          <ac:spMkLst>
            <pc:docMk/>
            <pc:sldMk cId="503202145" sldId="268"/>
            <ac:spMk id="83" creationId="{00000000-0000-0000-0000-000000000000}"/>
          </ac:spMkLst>
        </pc:spChg>
      </pc:sldChg>
      <pc:sldChg chg="del">
        <pc:chgData name="Lồng Phúc" userId="77c5060b15ce8376" providerId="LiveId" clId="{32C295A1-8CF9-411E-A540-08F9F6BD649A}" dt="2022-09-26T13:16:13.682" v="0" actId="2696"/>
        <pc:sldMkLst>
          <pc:docMk/>
          <pc:sldMk cId="1948013997" sldId="268"/>
        </pc:sldMkLst>
      </pc:sldChg>
      <pc:sldChg chg="addSp delSp modSp del mod">
        <pc:chgData name="Lồng Phúc" userId="77c5060b15ce8376" providerId="LiveId" clId="{32C295A1-8CF9-411E-A540-08F9F6BD649A}" dt="2022-09-26T13:21:53.098" v="103" actId="47"/>
        <pc:sldMkLst>
          <pc:docMk/>
          <pc:sldMk cId="3632890047" sldId="270"/>
        </pc:sldMkLst>
        <pc:spChg chg="mod">
          <ac:chgData name="Lồng Phúc" userId="77c5060b15ce8376" providerId="LiveId" clId="{32C295A1-8CF9-411E-A540-08F9F6BD649A}" dt="2022-09-26T13:20:37.212" v="102" actId="20577"/>
          <ac:spMkLst>
            <pc:docMk/>
            <pc:sldMk cId="3632890047" sldId="270"/>
            <ac:spMk id="3" creationId="{4BA211F1-F1FE-EB1A-5CC5-FA9492E71C5E}"/>
          </ac:spMkLst>
        </pc:spChg>
        <pc:picChg chg="del">
          <ac:chgData name="Lồng Phúc" userId="77c5060b15ce8376" providerId="LiveId" clId="{32C295A1-8CF9-411E-A540-08F9F6BD649A}" dt="2022-09-26T13:18:16.875" v="63" actId="478"/>
          <ac:picMkLst>
            <pc:docMk/>
            <pc:sldMk cId="3632890047" sldId="270"/>
            <ac:picMk id="6" creationId="{A5F04B5E-A89E-C512-A9EE-9C2C6E932FD8}"/>
          </ac:picMkLst>
        </pc:picChg>
        <pc:picChg chg="add mod">
          <ac:chgData name="Lồng Phúc" userId="77c5060b15ce8376" providerId="LiveId" clId="{32C295A1-8CF9-411E-A540-08F9F6BD649A}" dt="2022-09-26T13:18:26.435" v="69" actId="1076"/>
          <ac:picMkLst>
            <pc:docMk/>
            <pc:sldMk cId="3632890047" sldId="270"/>
            <ac:picMk id="1026" creationId="{E8DF9107-371C-5D04-0292-7D3B151350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2a21b9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202a21b9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2a21be9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02a21be96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02a21b9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1202a21b91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02a21b91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02a21b91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971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24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628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2a21b91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02a21b91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b58554c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3b58554ca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81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02a21b91a_0_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1202a21b91a_0_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202a21b91a_0_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02a21b91a_0_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g1202a21b91a_0_7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g1202a21b91a_0_7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g1202a21b91a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02a21b91a_0_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1202a21b91a_0_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02a21b91a_0_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g1202a21b91a_0_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202a21b91a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02a21b91a_0_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g1202a21b91a_0_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02a21b91a_0_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1202a21b91a_0_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g1202a21b91a_0_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202a21b91a_0_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1202a21b91a_0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02a21b91a_0_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g1202a21b91a_0_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02a21b91a_0_10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202a21b91a_0_10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g1202a21b91a_0_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02a21b91a_0_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g1202a21b91a_0_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202a21b91a_0_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202a21b91a_0_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1202a21b91a_0_1"/>
          <p:cNvPicPr preferRelativeResize="0"/>
          <p:nvPr/>
        </p:nvPicPr>
        <p:blipFill rotWithShape="1">
          <a:blip r:embed="rId3">
            <a:alphaModFix/>
          </a:blip>
          <a:srcRect/>
          <a:stretch/>
        </p:blipFill>
        <p:spPr>
          <a:xfrm>
            <a:off x="0" y="0"/>
            <a:ext cx="9144000" cy="5143505"/>
          </a:xfrm>
          <a:prstGeom prst="rect">
            <a:avLst/>
          </a:prstGeom>
          <a:noFill/>
          <a:ln>
            <a:noFill/>
          </a:ln>
        </p:spPr>
      </p:pic>
      <p:sp>
        <p:nvSpPr>
          <p:cNvPr id="55" name="Google Shape;55;g1202a21b91a_0_1"/>
          <p:cNvSpPr txBox="1"/>
          <p:nvPr/>
        </p:nvSpPr>
        <p:spPr>
          <a:xfrm>
            <a:off x="6054436" y="2571750"/>
            <a:ext cx="3176369"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vi-VN" sz="1700" i="1" dirty="0">
                <a:solidFill>
                  <a:srgbClr val="4D61FF"/>
                </a:solidFill>
                <a:latin typeface="Montserrat"/>
                <a:ea typeface="Montserrat"/>
                <a:cs typeface="Montserrat"/>
                <a:sym typeface="Montserrat"/>
              </a:rPr>
              <a:t>Báo cáo thực tập</a:t>
            </a:r>
            <a:br>
              <a:rPr lang="vi-VN" sz="1700"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Xây dựng trò chơi </a:t>
            </a:r>
            <a:br>
              <a:rPr lang="en-US" sz="1700" b="1"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King Miner trên nền tảng Garena Blockman Go</a:t>
            </a:r>
            <a:endParaRPr lang="vi-VN" sz="1700" b="1" i="1" u="none" strike="noStrike" cap="none" dirty="0">
              <a:solidFill>
                <a:srgbClr val="4D61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4147C5C-3556-7D27-AE94-07AE7DBD9D1A}"/>
              </a:ext>
            </a:extLst>
          </p:cNvPr>
          <p:cNvSpPr txBox="1"/>
          <p:nvPr/>
        </p:nvSpPr>
        <p:spPr>
          <a:xfrm>
            <a:off x="6724869" y="4835723"/>
            <a:ext cx="2462534" cy="307777"/>
          </a:xfrm>
          <a:prstGeom prst="rect">
            <a:avLst/>
          </a:prstGeom>
          <a:noFill/>
        </p:spPr>
        <p:txBody>
          <a:bodyPr wrap="none" rtlCol="0">
            <a:spAutoFit/>
          </a:bodyPr>
          <a:lstStyle/>
          <a:p>
            <a:r>
              <a:rPr lang="en-US" dirty="0"/>
              <a:t>Lồng An Phúc - 1711546635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cơ bản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cốt lỗi</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Sau </a:t>
            </a: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phân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tích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tài</a:t>
            </a:r>
            <a:r>
              <a:rPr lang="en-US" sz="900" b="0" i="0" u="none" strike="noStrike" cap="none" dirty="0">
                <a:solidFill>
                  <a:srgbClr val="434343"/>
                </a:solidFill>
                <a:latin typeface="Montserrat"/>
                <a:ea typeface="Montserrat"/>
                <a:cs typeface="Montserrat"/>
                <a:sym typeface="Montserrat"/>
              </a:rPr>
              <a:t> liệu thiết kế game. </a:t>
            </a:r>
            <a:r>
              <a:rPr lang="en-US" sz="900" b="0" i="0" u="none" strike="noStrike" cap="none" dirty="0" err="1">
                <a:solidFill>
                  <a:srgbClr val="434343"/>
                </a:solidFill>
                <a:latin typeface="Montserrat"/>
                <a:ea typeface="Montserrat"/>
                <a:cs typeface="Montserrat"/>
                <a:sym typeface="Montserrat"/>
              </a:rPr>
              <a:t>Chún</a:t>
            </a:r>
            <a:r>
              <a:rPr lang="en-US" sz="900" dirty="0" err="1">
                <a:solidFill>
                  <a:srgbClr val="434343"/>
                </a:solidFill>
                <a:latin typeface="Montserrat"/>
                <a:ea typeface="Montserrat"/>
                <a:cs typeface="Montserrat"/>
                <a:sym typeface="Montserrat"/>
              </a:rPr>
              <a:t>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phân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tích</a:t>
            </a:r>
            <a:r>
              <a:rPr lang="en-US" sz="900" dirty="0">
                <a:solidFill>
                  <a:srgbClr val="434343"/>
                </a:solidFill>
                <a:latin typeface="Montserrat"/>
                <a:ea typeface="Montserrat"/>
                <a:cs typeface="Montserrat"/>
                <a:sym typeface="Montserrat"/>
              </a:rPr>
              <a:t> các </a:t>
            </a:r>
            <a:r>
              <a:rPr lang="en-US" sz="900" dirty="0" err="1">
                <a:solidFill>
                  <a:srgbClr val="434343"/>
                </a:solidFill>
                <a:latin typeface="Montserrat"/>
                <a:ea typeface="Montserrat"/>
                <a:cs typeface="Montserrat"/>
                <a:sym typeface="Montserrat"/>
              </a:rPr>
              <a:t>chức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năng</a:t>
            </a:r>
            <a:r>
              <a:rPr lang="en-US" sz="900" dirty="0">
                <a:solidFill>
                  <a:srgbClr val="434343"/>
                </a:solidFill>
                <a:latin typeface="Montserrat"/>
                <a:ea typeface="Montserrat"/>
                <a:cs typeface="Montserrat"/>
                <a:sym typeface="Montserrat"/>
              </a:rPr>
              <a:t> cơ bản cần </a:t>
            </a:r>
            <a:r>
              <a:rPr lang="en-US" sz="900" dirty="0" err="1">
                <a:solidFill>
                  <a:srgbClr val="434343"/>
                </a:solidFill>
                <a:latin typeface="Montserrat"/>
                <a:ea typeface="Montserrat"/>
                <a:cs typeface="Montserrat"/>
                <a:sym typeface="Montserrat"/>
              </a:rPr>
              <a:t>phải</a:t>
            </a:r>
            <a:r>
              <a:rPr lang="en-US" sz="900" dirty="0">
                <a:solidFill>
                  <a:srgbClr val="434343"/>
                </a:solidFill>
                <a:latin typeface="Montserrat"/>
                <a:ea typeface="Montserrat"/>
                <a:cs typeface="Montserrat"/>
                <a:sym typeface="Montserrat"/>
              </a:rPr>
              <a:t> có trong game</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đào khoán</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Tính năng quan trọng nhất game, người chơi sẽ thực hiện thu thập các khoán sản.</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370975" y="2627621"/>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túi đồ</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370974" y="2798172"/>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Túi đồ sẽ chứa các vật phẩm khoán sản, trang bị. Người chơi sau khi thu thập khoán sản hay mua đồ từ trong shop. Vật phẩm sẽ tự chuyển vào túi đồ</a:t>
            </a:r>
            <a:endParaRPr sz="900" b="0" i="0" u="none" strike="noStrike" cap="none" dirty="0">
              <a:solidFill>
                <a:srgbClr val="434343"/>
              </a:solidFill>
              <a:latin typeface="Montserrat"/>
              <a:ea typeface="Montserrat"/>
              <a:cs typeface="Montserrat"/>
              <a:sym typeface="Montserrat"/>
            </a:endParaRPr>
          </a:p>
        </p:txBody>
      </p:sp>
      <p:sp>
        <p:nvSpPr>
          <p:cNvPr id="185" name="Google Shape;185;g1202a21be96_0_151"/>
          <p:cNvSpPr/>
          <p:nvPr/>
        </p:nvSpPr>
        <p:spPr>
          <a:xfrm>
            <a:off x="396225" y="334022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buôn bán</a:t>
            </a:r>
            <a:endParaRPr sz="1400" b="0" i="0" u="none" strike="noStrike" cap="none" dirty="0">
              <a:solidFill>
                <a:srgbClr val="000000"/>
              </a:solidFill>
              <a:latin typeface="Arial"/>
              <a:ea typeface="Arial"/>
              <a:cs typeface="Arial"/>
              <a:sym typeface="Arial"/>
            </a:endParaRPr>
          </a:p>
        </p:txBody>
      </p:sp>
      <p:sp>
        <p:nvSpPr>
          <p:cNvPr id="186" name="Google Shape;186;g1202a21be96_0_151"/>
          <p:cNvSpPr txBox="1"/>
          <p:nvPr/>
        </p:nvSpPr>
        <p:spPr>
          <a:xfrm>
            <a:off x="396224" y="3510780"/>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Tính </a:t>
            </a:r>
            <a:r>
              <a:rPr lang="en-US" sz="900" b="0" i="0" u="none" strike="noStrike" cap="none" dirty="0" err="1">
                <a:solidFill>
                  <a:srgbClr val="434343"/>
                </a:solidFill>
                <a:latin typeface="Montserrat"/>
                <a:ea typeface="Montserrat"/>
                <a:cs typeface="Montserrat"/>
                <a:sym typeface="Montserrat"/>
              </a:rPr>
              <a:t>năng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giúp</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chơi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r>
              <a:rPr lang="en-US" sz="900" b="0" i="0" u="none" strike="noStrike" cap="none" dirty="0">
                <a:solidFill>
                  <a:srgbClr val="434343"/>
                </a:solidFill>
                <a:latin typeface="Montserrat"/>
                <a:ea typeface="Montserrat"/>
                <a:cs typeface="Montserrat"/>
                <a:sym typeface="Montserrat"/>
              </a:rPr>
              <a:t> các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thành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và</a:t>
            </a:r>
            <a:r>
              <a:rPr lang="en-US" sz="900" b="0" i="0" u="none" strike="noStrike" cap="none" dirty="0">
                <a:solidFill>
                  <a:srgbClr val="434343"/>
                </a:solidFill>
                <a:latin typeface="Montserrat"/>
                <a:ea typeface="Montserrat"/>
                <a:cs typeface="Montserrat"/>
                <a:sym typeface="Montserrat"/>
              </a:rPr>
              <a:t>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dùng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để thực </a:t>
            </a:r>
            <a:r>
              <a:rPr lang="en-US" sz="900" b="0" i="0" u="none" strike="noStrike" cap="none" dirty="0" err="1">
                <a:solidFill>
                  <a:srgbClr val="434343"/>
                </a:solidFill>
                <a:latin typeface="Montserrat"/>
                <a:ea typeface="Montserrat"/>
                <a:cs typeface="Montserrat"/>
                <a:sym typeface="Montserrat"/>
              </a:rPr>
              <a:t>hiện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nâng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công</a:t>
            </a:r>
            <a:r>
              <a:rPr lang="en-US" sz="900" dirty="0">
                <a:solidFill>
                  <a:srgbClr val="434343"/>
                </a:solidFill>
                <a:latin typeface="Montserrat"/>
                <a:ea typeface="Montserrat"/>
                <a:cs typeface="Montserrat"/>
                <a:sym typeface="Montserrat"/>
              </a:rPr>
              <a:t> cụ, </a:t>
            </a:r>
            <a:r>
              <a:rPr lang="en-US" sz="900" dirty="0" err="1">
                <a:solidFill>
                  <a:srgbClr val="434343"/>
                </a:solidFill>
                <a:latin typeface="Montserrat"/>
                <a:ea typeface="Montserrat"/>
                <a:cs typeface="Montserrat"/>
                <a:sym typeface="Montserrat"/>
              </a:rPr>
              <a:t>chế</a:t>
            </a:r>
            <a:r>
              <a:rPr lang="en-US" sz="900" dirty="0">
                <a:solidFill>
                  <a:srgbClr val="434343"/>
                </a:solidFill>
                <a:latin typeface="Montserrat"/>
                <a:ea typeface="Montserrat"/>
                <a:cs typeface="Montserrat"/>
                <a:sym typeface="Montserrat"/>
              </a:rPr>
              <a:t> tạo </a:t>
            </a: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02a21be96_0_113"/>
          <p:cNvSpPr/>
          <p:nvPr/>
        </p:nvSpPr>
        <p:spPr>
          <a:xfrm>
            <a:off x="-695451" y="381825"/>
            <a:ext cx="4168753"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1202a21be96_0_113"/>
          <p:cNvSpPr txBox="1"/>
          <p:nvPr/>
        </p:nvSpPr>
        <p:spPr>
          <a:xfrm>
            <a:off x="208973" y="404463"/>
            <a:ext cx="317927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93" name="Google Shape;193;g1202a21be96_0_113"/>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1202a21be96_0_113"/>
          <p:cNvSpPr txBox="1"/>
          <p:nvPr/>
        </p:nvSpPr>
        <p:spPr>
          <a:xfrm>
            <a:off x="231700" y="97758"/>
            <a:ext cx="1937342"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nghiêm và triển khai</a:t>
            </a:r>
            <a:endParaRPr sz="1000" b="0" i="1" u="none" strike="noStrike" cap="none" dirty="0">
              <a:solidFill>
                <a:srgbClr val="4D61FF"/>
              </a:solidFill>
              <a:latin typeface="Montserrat"/>
              <a:ea typeface="Montserrat"/>
              <a:cs typeface="Montserrat"/>
              <a:sym typeface="Montserrat"/>
            </a:endParaRPr>
          </a:p>
        </p:txBody>
      </p:sp>
      <p:sp>
        <p:nvSpPr>
          <p:cNvPr id="195" name="Google Shape;195;g1202a21be96_0_113"/>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96" name="Google Shape;196;g1202a21be96_0_113"/>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Người chơi sẽ tiến lại gần khoán sản mình muốn đào. Một UI hiện lên, người chơi nhấp vào chúng để tiến hành đào</a:t>
            </a:r>
            <a:endParaRPr sz="900" b="0" i="0" u="none" strike="noStrike" cap="none" dirty="0">
              <a:solidFill>
                <a:srgbClr val="434343"/>
              </a:solidFill>
              <a:latin typeface="Montserrat"/>
              <a:ea typeface="Montserrat"/>
              <a:cs typeface="Montserrat"/>
              <a:sym typeface="Montserrat"/>
            </a:endParaRPr>
          </a:p>
        </p:txBody>
      </p:sp>
      <p:pic>
        <p:nvPicPr>
          <p:cNvPr id="197" name="Google Shape;197;g1202a21be96_0_113"/>
          <p:cNvPicPr preferRelativeResize="0"/>
          <p:nvPr/>
        </p:nvPicPr>
        <p:blipFill rotWithShape="1">
          <a:blip r:embed="rId3">
            <a:alphaModFix/>
          </a:blip>
          <a:srcRect/>
          <a:stretch/>
        </p:blipFill>
        <p:spPr>
          <a:xfrm>
            <a:off x="6146341" y="404475"/>
            <a:ext cx="2261733" cy="4020850"/>
          </a:xfrm>
          <a:prstGeom prst="rect">
            <a:avLst/>
          </a:prstGeom>
          <a:noFill/>
          <a:ln>
            <a:noFill/>
          </a:ln>
        </p:spPr>
      </p:pic>
      <p:sp>
        <p:nvSpPr>
          <p:cNvPr id="202" name="Google Shape;202;g1202a21be96_0_113"/>
          <p:cNvSpPr/>
          <p:nvPr/>
        </p:nvSpPr>
        <p:spPr>
          <a:xfrm>
            <a:off x="2270010" y="173730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Luồn dữ liệu</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202a21b91a_0_129"/>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1202a21b91a_0_129"/>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a:solidFill>
                  <a:schemeClr val="lt1"/>
                </a:solidFill>
                <a:latin typeface="Montserrat"/>
                <a:ea typeface="Montserrat"/>
                <a:cs typeface="Montserrat"/>
                <a:sym typeface="Montserrat"/>
              </a:rPr>
              <a:t>Revenue Share</a:t>
            </a:r>
            <a:endParaRPr sz="2000" b="1" i="1" u="none" strike="noStrike" cap="none">
              <a:solidFill>
                <a:schemeClr val="lt1"/>
              </a:solidFill>
              <a:latin typeface="Montserrat"/>
              <a:ea typeface="Montserrat"/>
              <a:cs typeface="Montserrat"/>
              <a:sym typeface="Montserrat"/>
            </a:endParaRPr>
          </a:p>
        </p:txBody>
      </p:sp>
      <p:sp>
        <p:nvSpPr>
          <p:cNvPr id="212" name="Google Shape;212;g1202a21b91a_0_129"/>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1202a21b91a_0_129"/>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a:solidFill>
                  <a:srgbClr val="4D61FF"/>
                </a:solidFill>
                <a:latin typeface="Montserrat"/>
                <a:ea typeface="Montserrat"/>
                <a:cs typeface="Montserrat"/>
                <a:sym typeface="Montserrat"/>
              </a:rPr>
              <a:t>Opportunities</a:t>
            </a:r>
            <a:endParaRPr sz="1000" b="0" i="1" u="none" strike="noStrike" cap="none">
              <a:solidFill>
                <a:srgbClr val="4D61FF"/>
              </a:solidFill>
              <a:latin typeface="Montserrat"/>
              <a:ea typeface="Montserrat"/>
              <a:cs typeface="Montserrat"/>
              <a:sym typeface="Montserrat"/>
            </a:endParaRPr>
          </a:p>
        </p:txBody>
      </p:sp>
      <p:sp>
        <p:nvSpPr>
          <p:cNvPr id="214" name="Google Shape;214;g1202a21b91a_0_129"/>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GCubes</a:t>
            </a:r>
            <a:endParaRPr sz="1400" b="0" i="0" u="none" strike="noStrike" cap="none">
              <a:solidFill>
                <a:srgbClr val="000000"/>
              </a:solidFill>
              <a:latin typeface="Arial"/>
              <a:ea typeface="Arial"/>
              <a:cs typeface="Arial"/>
              <a:sym typeface="Arial"/>
            </a:endParaRPr>
          </a:p>
        </p:txBody>
      </p:sp>
      <p:sp>
        <p:nvSpPr>
          <p:cNvPr id="215" name="Google Shape;215;g1202a21b91a_0_129"/>
          <p:cNvSpPr txBox="1"/>
          <p:nvPr/>
        </p:nvSpPr>
        <p:spPr>
          <a:xfrm>
            <a:off x="349926" y="3722350"/>
            <a:ext cx="39138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endParaRPr sz="1600" b="0" i="0" u="none" strike="noStrike" cap="none">
              <a:solidFill>
                <a:srgbClr val="000000"/>
              </a:solidFill>
              <a:latin typeface="Arial"/>
              <a:ea typeface="Arial"/>
              <a:cs typeface="Arial"/>
              <a:sym typeface="Arial"/>
            </a:endParaRPr>
          </a:p>
        </p:txBody>
      </p:sp>
      <p:pic>
        <p:nvPicPr>
          <p:cNvPr id="216" name="Google Shape;216;g1202a21b91a_0_129"/>
          <p:cNvPicPr preferRelativeResize="0"/>
          <p:nvPr/>
        </p:nvPicPr>
        <p:blipFill rotWithShape="1">
          <a:blip r:embed="rId3">
            <a:alphaModFix/>
          </a:blip>
          <a:srcRect/>
          <a:stretch/>
        </p:blipFill>
        <p:spPr>
          <a:xfrm flipH="1">
            <a:off x="6127526" y="636925"/>
            <a:ext cx="2769474" cy="3869652"/>
          </a:xfrm>
          <a:prstGeom prst="rect">
            <a:avLst/>
          </a:prstGeom>
          <a:noFill/>
          <a:ln>
            <a:noFill/>
          </a:ln>
        </p:spPr>
      </p:pic>
      <p:graphicFrame>
        <p:nvGraphicFramePr>
          <p:cNvPr id="217" name="Google Shape;217;g1202a21b91a_0_129"/>
          <p:cNvGraphicFramePr/>
          <p:nvPr/>
        </p:nvGraphicFramePr>
        <p:xfrm>
          <a:off x="349925" y="1801875"/>
          <a:ext cx="3913700" cy="1782990"/>
        </p:xfrm>
        <a:graphic>
          <a:graphicData uri="http://schemas.openxmlformats.org/drawingml/2006/table">
            <a:tbl>
              <a:tblPr>
                <a:noFill/>
                <a:tableStyleId>{78974D2C-36F9-49FB-A609-B5ECD4D7DCA0}</a:tableStyleId>
              </a:tblPr>
              <a:tblGrid>
                <a:gridCol w="1956850">
                  <a:extLst>
                    <a:ext uri="{9D8B030D-6E8A-4147-A177-3AD203B41FA5}">
                      <a16:colId xmlns:a16="http://schemas.microsoft.com/office/drawing/2014/main" val="20000"/>
                    </a:ext>
                  </a:extLst>
                </a:gridCol>
                <a:gridCol w="19568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GCubes spended in the game</a:t>
                      </a:r>
                      <a:endParaRPr sz="900" b="1"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Revenue Share</a:t>
                      </a:r>
                      <a:endParaRPr sz="900" b="1"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25,000 to 200,000</a:t>
                      </a:r>
                      <a:endParaRPr>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35%</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200,000 to 2,000,000</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30%</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Above 2,000,001 </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25%</a:t>
                      </a:r>
                      <a:endParaRPr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218" name="Google Shape;218;g1202a21b91a_0_129"/>
          <p:cNvSpPr txBox="1"/>
          <p:nvPr/>
        </p:nvSpPr>
        <p:spPr>
          <a:xfrm>
            <a:off x="289050" y="1202695"/>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G-Cubes are the in game premium currency used by players to buy cosmetic and consumable items.</a:t>
            </a:r>
            <a:endParaRPr sz="900" b="0" i="0" u="none" strike="noStrike" cap="none">
              <a:solidFill>
                <a:srgbClr val="434343"/>
              </a:solidFill>
              <a:latin typeface="Montserrat"/>
              <a:ea typeface="Montserrat"/>
              <a:cs typeface="Montserrat"/>
              <a:sym typeface="Montserrat"/>
            </a:endParaRPr>
          </a:p>
        </p:txBody>
      </p:sp>
      <p:sp>
        <p:nvSpPr>
          <p:cNvPr id="219" name="Google Shape;219;g1202a21b91a_0_129"/>
          <p:cNvSpPr txBox="1"/>
          <p:nvPr/>
        </p:nvSpPr>
        <p:spPr>
          <a:xfrm>
            <a:off x="3425300" y="4545250"/>
            <a:ext cx="17604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600">
                <a:solidFill>
                  <a:srgbClr val="434343"/>
                </a:solidFill>
                <a:latin typeface="Montserrat"/>
                <a:ea typeface="Montserrat"/>
                <a:cs typeface="Montserrat"/>
                <a:sym typeface="Montserrat"/>
              </a:rPr>
              <a:t>Important note: The information contained in this document is confidential and is subject to change with or without notice. </a:t>
            </a:r>
            <a:endParaRPr sz="6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9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a:solidFill>
                <a:srgbClr val="434343"/>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02a21b91a_0_57"/>
          <p:cNvSpPr txBox="1"/>
          <p:nvPr/>
        </p:nvSpPr>
        <p:spPr>
          <a:xfrm>
            <a:off x="917700" y="121625"/>
            <a:ext cx="6844200" cy="210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b="1" i="1">
                <a:solidFill>
                  <a:srgbClr val="4D61FF"/>
                </a:solidFill>
                <a:latin typeface="Montserrat"/>
                <a:ea typeface="Montserrat"/>
                <a:cs typeface="Montserrat"/>
                <a:sym typeface="Montserrat"/>
              </a:rPr>
              <a:t>Thank You!</a:t>
            </a:r>
            <a:endParaRPr sz="7500" b="1" i="1">
              <a:solidFill>
                <a:srgbClr val="4D61FF"/>
              </a:solidFill>
              <a:latin typeface="Montserrat"/>
              <a:ea typeface="Montserrat"/>
              <a:cs typeface="Montserrat"/>
              <a:sym typeface="Montserrat"/>
            </a:endParaRPr>
          </a:p>
          <a:p>
            <a:pPr marL="0" lvl="0" indent="0" algn="ctr" rtl="0">
              <a:spcBef>
                <a:spcPts val="0"/>
              </a:spcBef>
              <a:spcAft>
                <a:spcPts val="0"/>
              </a:spcAft>
              <a:buNone/>
            </a:pPr>
            <a:r>
              <a:rPr lang="en" sz="5000" b="1" i="1">
                <a:solidFill>
                  <a:srgbClr val="4D61FF"/>
                </a:solidFill>
                <a:latin typeface="Montserrat"/>
                <a:ea typeface="Montserrat"/>
                <a:cs typeface="Montserrat"/>
                <a:sym typeface="Montserrat"/>
              </a:rPr>
              <a:t>Obrigado!</a:t>
            </a:r>
            <a:endParaRPr sz="5000" b="1" i="1">
              <a:solidFill>
                <a:srgbClr val="4D61FF"/>
              </a:solidFill>
              <a:latin typeface="Montserrat"/>
              <a:ea typeface="Montserrat"/>
              <a:cs typeface="Montserrat"/>
              <a:sym typeface="Montserrat"/>
            </a:endParaRPr>
          </a:p>
        </p:txBody>
      </p:sp>
      <p:pic>
        <p:nvPicPr>
          <p:cNvPr id="225" name="Google Shape;225;g1202a21b91a_0_57"/>
          <p:cNvPicPr preferRelativeResize="0"/>
          <p:nvPr/>
        </p:nvPicPr>
        <p:blipFill>
          <a:blip r:embed="rId3">
            <a:alphaModFix/>
          </a:blip>
          <a:stretch>
            <a:fillRect/>
          </a:stretch>
        </p:blipFill>
        <p:spPr>
          <a:xfrm>
            <a:off x="2030700" y="1828375"/>
            <a:ext cx="5437302" cy="3058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49" y="381825"/>
            <a:ext cx="404825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92408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Giới thiệu về công ty</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370974" y="1235364"/>
            <a:ext cx="43374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050" b="1" i="0" dirty="0">
                <a:solidFill>
                  <a:srgbClr val="333333"/>
                </a:solidFill>
                <a:effectLst/>
                <a:latin typeface="Arial" panose="020B0604020202020204" pitchFamily="34" charset="0"/>
              </a:rPr>
              <a:t>Công ty Cổ phần </a:t>
            </a:r>
            <a:r>
              <a:rPr lang="en-US" sz="1050" b="1" i="0" dirty="0" err="1">
                <a:solidFill>
                  <a:srgbClr val="333333"/>
                </a:solidFill>
                <a:effectLst/>
                <a:latin typeface="Arial" panose="020B0604020202020204" pitchFamily="34" charset="0"/>
              </a:rPr>
              <a:t>Giải</a:t>
            </a:r>
            <a:r>
              <a:rPr lang="en-US" sz="1050" b="1" i="0" dirty="0">
                <a:solidFill>
                  <a:srgbClr val="333333"/>
                </a:solidFill>
                <a:effectLst/>
                <a:latin typeface="Arial" panose="020B0604020202020204" pitchFamily="34" charset="0"/>
              </a:rPr>
              <a:t> </a:t>
            </a:r>
            <a:r>
              <a:rPr lang="en-US" sz="1050" b="1" i="0" dirty="0" err="1">
                <a:solidFill>
                  <a:srgbClr val="333333"/>
                </a:solidFill>
                <a:effectLst/>
                <a:latin typeface="Arial" panose="020B0604020202020204" pitchFamily="34" charset="0"/>
              </a:rPr>
              <a:t>trí</a:t>
            </a:r>
            <a:r>
              <a:rPr lang="en-US" sz="1050" b="1" i="0" dirty="0">
                <a:solidFill>
                  <a:srgbClr val="333333"/>
                </a:solidFill>
                <a:effectLst/>
                <a:latin typeface="Arial" panose="020B0604020202020204" pitchFamily="34" charset="0"/>
              </a:rPr>
              <a:t> và</a:t>
            </a:r>
            <a:r>
              <a:rPr lang="vi-VN" sz="1050" b="1" i="0" dirty="0">
                <a:solidFill>
                  <a:srgbClr val="333333"/>
                </a:solidFill>
                <a:effectLst/>
                <a:latin typeface="Arial" panose="020B0604020202020204" pitchFamily="34" charset="0"/>
              </a:rPr>
              <a:t> Thể thao Điện tử Việt Nam - Vietnam Esports </a:t>
            </a:r>
            <a:r>
              <a:rPr lang="vi-VN" sz="1050" b="0" i="0" dirty="0">
                <a:solidFill>
                  <a:srgbClr val="333333"/>
                </a:solidFill>
                <a:effectLst/>
                <a:latin typeface="Arial" panose="020B0604020202020204" pitchFamily="34" charset="0"/>
              </a:rPr>
              <a:t>(tiền thân là </a:t>
            </a:r>
            <a:r>
              <a:rPr lang="vi-VN" sz="1050" b="1" i="0" dirty="0">
                <a:solidFill>
                  <a:srgbClr val="333333"/>
                </a:solidFill>
                <a:effectLst/>
                <a:latin typeface="Arial" panose="020B0604020202020204" pitchFamily="34" charset="0"/>
              </a:rPr>
              <a:t>Garena Vietnam</a:t>
            </a:r>
            <a:r>
              <a:rPr lang="vi-VN" sz="1050" b="0" i="0" dirty="0">
                <a:solidFill>
                  <a:srgbClr val="333333"/>
                </a:solidFill>
                <a:effectLst/>
                <a:latin typeface="Arial" panose="020B0604020202020204" pitchFamily="34" charset="0"/>
              </a:rPr>
              <a:t>) được thành lập vào năm 2009, hoạt động trong lĩnh vực Thể thao điện tử, thương mại điện tử và giải trí trực tuyến. Vietnam Esports tiên phong trong việc đầu tư xây dựng một nền thể thao điện tử chuyên nghiệp, song hành cùng  xu hướng phát triển của thế giới.</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1" y="975417"/>
            <a:ext cx="349392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Giới </a:t>
            </a:r>
            <a:r>
              <a:rPr lang="en-US" sz="800" b="1" i="1" dirty="0" err="1">
                <a:solidFill>
                  <a:srgbClr val="4D61FF"/>
                </a:solidFill>
                <a:latin typeface="Montserrat"/>
                <a:ea typeface="Montserrat"/>
                <a:cs typeface="Montserrat"/>
                <a:sym typeface="Montserrat"/>
              </a:rPr>
              <a:t>thiệu</a:t>
            </a:r>
            <a:endParaRPr sz="1400" b="0" i="0" u="none" strike="noStrike" cap="none" dirty="0">
              <a:solidFill>
                <a:srgbClr val="000000"/>
              </a:solidFill>
              <a:latin typeface="Arial"/>
              <a:ea typeface="Arial"/>
              <a:cs typeface="Arial"/>
              <a:sym typeface="Arial"/>
            </a:endParaRPr>
          </a:p>
        </p:txBody>
      </p:sp>
      <p:pic>
        <p:nvPicPr>
          <p:cNvPr id="66" name="Google Shape;66;g1202a21b91a_0_20"/>
          <p:cNvPicPr preferRelativeResize="0"/>
          <p:nvPr/>
        </p:nvPicPr>
        <p:blipFill rotWithShape="1">
          <a:blip r:embed="rId3">
            <a:alphaModFix/>
          </a:blip>
          <a:srcRect l="13359" b="6384"/>
          <a:stretch/>
        </p:blipFill>
        <p:spPr>
          <a:xfrm>
            <a:off x="5114450" y="776725"/>
            <a:ext cx="5655050" cy="3436874"/>
          </a:xfrm>
          <a:prstGeom prst="rect">
            <a:avLst/>
          </a:prstGeom>
          <a:noFill/>
          <a:ln>
            <a:noFill/>
          </a:ln>
        </p:spPr>
      </p:pic>
      <p:sp>
        <p:nvSpPr>
          <p:cNvPr id="67" name="Google Shape;67;g1202a21b91a_0_20"/>
          <p:cNvSpPr/>
          <p:nvPr/>
        </p:nvSpPr>
        <p:spPr>
          <a:xfrm>
            <a:off x="383310" y="2391745"/>
            <a:ext cx="117613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Loại hình công ty </a:t>
            </a:r>
            <a:endParaRPr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383311" y="2562296"/>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Công ty </a:t>
            </a:r>
            <a:r>
              <a:rPr lang="en-US" sz="900" dirty="0" err="1">
                <a:solidFill>
                  <a:srgbClr val="434343"/>
                </a:solidFill>
                <a:latin typeface="Montserrat"/>
                <a:ea typeface="Montserrat"/>
                <a:cs typeface="Montserrat"/>
                <a:sym typeface="Montserrat"/>
              </a:rPr>
              <a:t>cổ</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phần</a:t>
            </a:r>
            <a:endParaRPr sz="900" b="1" i="0" u="none" strike="noStrike" cap="none" dirty="0">
              <a:solidFill>
                <a:srgbClr val="434343"/>
              </a:solidFill>
              <a:latin typeface="Montserrat"/>
              <a:ea typeface="Montserrat"/>
              <a:cs typeface="Montserrat"/>
              <a:sym typeface="Montserrat"/>
            </a:endParaRPr>
          </a:p>
        </p:txBody>
      </p:sp>
      <p:sp>
        <p:nvSpPr>
          <p:cNvPr id="69" name="Google Shape;69;g1202a21b91a_0_20"/>
          <p:cNvSpPr/>
          <p:nvPr/>
        </p:nvSpPr>
        <p:spPr>
          <a:xfrm>
            <a:off x="383311" y="2905765"/>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Thành lập</a:t>
            </a:r>
            <a:endParaRPr lang="en-US" sz="1400" b="0" i="0" u="none" strike="noStrike" cap="none" dirty="0">
              <a:solidFill>
                <a:srgbClr val="000000"/>
              </a:solidFill>
              <a:latin typeface="Arial"/>
              <a:ea typeface="Arial"/>
              <a:cs typeface="Arial"/>
              <a:sym typeface="Arial"/>
            </a:endParaRPr>
          </a:p>
        </p:txBody>
      </p:sp>
      <p:sp>
        <p:nvSpPr>
          <p:cNvPr id="70" name="Google Shape;70;g1202a21b91a_0_20"/>
          <p:cNvSpPr txBox="1"/>
          <p:nvPr/>
        </p:nvSpPr>
        <p:spPr>
          <a:xfrm>
            <a:off x="383311" y="3076318"/>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09/06/2009</a:t>
            </a:r>
          </a:p>
        </p:txBody>
      </p:sp>
      <p:sp>
        <p:nvSpPr>
          <p:cNvPr id="71" name="Google Shape;71;g1202a21b91a_0_20"/>
          <p:cNvSpPr/>
          <p:nvPr/>
        </p:nvSpPr>
        <p:spPr>
          <a:xfrm>
            <a:off x="370975" y="3399453"/>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a:solidFill>
                  <a:srgbClr val="4D61FF"/>
                </a:solidFill>
                <a:latin typeface="Montserrat"/>
                <a:sym typeface="Montserrat"/>
              </a:rPr>
              <a:t>Tr</a:t>
            </a:r>
            <a:r>
              <a:rPr lang="en-US" sz="800" b="1" i="1" dirty="0">
                <a:solidFill>
                  <a:srgbClr val="4D61FF"/>
                </a:solidFill>
                <a:latin typeface="Montserrat"/>
                <a:sym typeface="Montserrat"/>
              </a:rPr>
              <a:t>ụ sở </a:t>
            </a:r>
            <a:r>
              <a:rPr lang="en-US" sz="800" b="1" i="1" dirty="0" err="1">
                <a:solidFill>
                  <a:srgbClr val="4D61FF"/>
                </a:solidFill>
                <a:latin typeface="Montserrat"/>
                <a:sym typeface="Montserrat"/>
              </a:rPr>
              <a:t>chính</a:t>
            </a:r>
            <a:endParaRPr sz="1400" b="0" i="0" u="none" strike="noStrike" cap="none" dirty="0">
              <a:solidFill>
                <a:srgbClr val="000000"/>
              </a:solidFill>
              <a:latin typeface="Arial"/>
              <a:ea typeface="Arial"/>
              <a:cs typeface="Arial"/>
              <a:sym typeface="Arial"/>
            </a:endParaRPr>
          </a:p>
        </p:txBody>
      </p:sp>
      <p:sp>
        <p:nvSpPr>
          <p:cNvPr id="72" name="Google Shape;72;g1202a21b91a_0_20"/>
          <p:cNvSpPr txBox="1"/>
          <p:nvPr/>
        </p:nvSpPr>
        <p:spPr>
          <a:xfrm>
            <a:off x="370974" y="3570006"/>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Tầng 29, </a:t>
            </a:r>
            <a:r>
              <a:rPr lang="en-US" sz="900" dirty="0" err="1">
                <a:solidFill>
                  <a:srgbClr val="434343"/>
                </a:solidFill>
                <a:latin typeface="Montserrat"/>
                <a:ea typeface="Montserrat"/>
                <a:cs typeface="Montserrat"/>
                <a:sym typeface="Montserrat"/>
              </a:rPr>
              <a:t>Tòa</a:t>
            </a:r>
            <a:r>
              <a:rPr lang="en-US" sz="900" dirty="0">
                <a:solidFill>
                  <a:srgbClr val="434343"/>
                </a:solidFill>
                <a:latin typeface="Montserrat"/>
                <a:ea typeface="Montserrat"/>
                <a:cs typeface="Montserrat"/>
                <a:sym typeface="Montserrat"/>
              </a:rPr>
              <a:t> nhà Trung tâm Lotte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r>
              <a:rPr lang="en-US" sz="900" dirty="0">
                <a:solidFill>
                  <a:srgbClr val="434343"/>
                </a:solidFill>
                <a:latin typeface="Montserrat"/>
                <a:ea typeface="Montserrat"/>
                <a:cs typeface="Montserrat"/>
                <a:sym typeface="Montserrat"/>
              </a:rPr>
              <a:t>, 54 </a:t>
            </a:r>
            <a:r>
              <a:rPr lang="en-US" sz="900" dirty="0" err="1">
                <a:solidFill>
                  <a:srgbClr val="434343"/>
                </a:solidFill>
                <a:latin typeface="Montserrat"/>
                <a:ea typeface="Montserrat"/>
                <a:cs typeface="Montserrat"/>
                <a:sym typeface="Montserrat"/>
              </a:rPr>
              <a:t>Liễu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Giai</a:t>
            </a:r>
            <a:r>
              <a:rPr lang="en-US" sz="900" dirty="0">
                <a:solidFill>
                  <a:srgbClr val="434343"/>
                </a:solidFill>
                <a:latin typeface="Montserrat"/>
                <a:ea typeface="Montserrat"/>
                <a:cs typeface="Montserrat"/>
                <a:sym typeface="Montserrat"/>
              </a:rPr>
              <a:t>, p. </a:t>
            </a:r>
            <a:r>
              <a:rPr lang="en-US" sz="900" dirty="0" err="1">
                <a:solidFill>
                  <a:srgbClr val="434343"/>
                </a:solidFill>
                <a:latin typeface="Montserrat"/>
                <a:ea typeface="Montserrat"/>
                <a:cs typeface="Montserrat"/>
                <a:sym typeface="Montserrat"/>
              </a:rPr>
              <a:t>Cống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Vị</a:t>
            </a:r>
            <a:r>
              <a:rPr lang="en-US" sz="900" dirty="0">
                <a:solidFill>
                  <a:srgbClr val="434343"/>
                </a:solidFill>
                <a:latin typeface="Montserrat"/>
                <a:ea typeface="Montserrat"/>
                <a:cs typeface="Montserrat"/>
                <a:sym typeface="Montserrat"/>
              </a:rPr>
              <a:t>, q. Ba </a:t>
            </a:r>
            <a:r>
              <a:rPr lang="en-US" sz="900" dirty="0" err="1">
                <a:solidFill>
                  <a:srgbClr val="434343"/>
                </a:solidFill>
                <a:latin typeface="Montserrat"/>
                <a:ea typeface="Montserrat"/>
                <a:cs typeface="Montserrat"/>
                <a:sym typeface="Montserrat"/>
              </a:rPr>
              <a:t>Đình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endParaRPr lang="en-US" sz="900" dirty="0">
              <a:solidFill>
                <a:srgbClr val="434343"/>
              </a:solidFill>
              <a:latin typeface="Montserrat"/>
              <a:ea typeface="Montserrat"/>
              <a:cs typeface="Montserrat"/>
              <a:sym typeface="Montserrat"/>
            </a:endParaRPr>
          </a:p>
        </p:txBody>
      </p:sp>
      <p:sp>
        <p:nvSpPr>
          <p:cNvPr id="2" name="Google Shape;71;g1202a21b91a_0_20">
            <a:extLst>
              <a:ext uri="{FF2B5EF4-FFF2-40B4-BE49-F238E27FC236}">
                <a16:creationId xmlns:a16="http://schemas.microsoft.com/office/drawing/2014/main" id="{90763BEC-BBB6-5ED7-82FB-0B1C5289F351}"/>
              </a:ext>
            </a:extLst>
          </p:cNvPr>
          <p:cNvSpPr/>
          <p:nvPr/>
        </p:nvSpPr>
        <p:spPr>
          <a:xfrm>
            <a:off x="363617" y="4026608"/>
            <a:ext cx="119582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err="1">
                <a:solidFill>
                  <a:srgbClr val="4D61FF"/>
                </a:solidFill>
                <a:latin typeface="Montserrat"/>
                <a:sym typeface="Montserrat"/>
              </a:rPr>
              <a:t>Sản</a:t>
            </a:r>
            <a:r>
              <a:rPr lang="en-US" sz="800" b="1" i="1" u="none" strike="noStrike" cap="none" dirty="0">
                <a:solidFill>
                  <a:srgbClr val="4D61FF"/>
                </a:solidFill>
                <a:latin typeface="Montserrat"/>
                <a:sym typeface="Montserrat"/>
              </a:rPr>
              <a:t> phẩm</a:t>
            </a:r>
          </a:p>
        </p:txBody>
      </p:sp>
      <p:sp>
        <p:nvSpPr>
          <p:cNvPr id="3" name="Google Shape;72;g1202a21b91a_0_20">
            <a:extLst>
              <a:ext uri="{FF2B5EF4-FFF2-40B4-BE49-F238E27FC236}">
                <a16:creationId xmlns:a16="http://schemas.microsoft.com/office/drawing/2014/main" id="{B292D7F4-7843-1682-13B0-2E1143E0318C}"/>
              </a:ext>
            </a:extLst>
          </p:cNvPr>
          <p:cNvSpPr txBox="1"/>
          <p:nvPr/>
        </p:nvSpPr>
        <p:spPr>
          <a:xfrm>
            <a:off x="363617" y="4197161"/>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900">
                <a:solidFill>
                  <a:srgbClr val="434343"/>
                </a:solidFill>
                <a:latin typeface="Montserrat"/>
                <a:ea typeface="Montserrat"/>
                <a:cs typeface="Montserrat"/>
                <a:sym typeface="Montserrat"/>
              </a:rPr>
              <a:t>Tiên phong dẫn đầu thị trường trong lĩnh vực Thể thao điện tử, Vietnam Esports tiếp tục tạo dấu ấn với 2 lĩnh vực mới: Thương mại điện tử và Thanh toán điện tử</a:t>
            </a:r>
            <a:endParaRPr lang="vi-VN" sz="9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6602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Giá trị cốt lỗi</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434343"/>
                </a:solidFill>
                <a:latin typeface="Montserrat"/>
                <a:ea typeface="Montserrat"/>
                <a:cs typeface="Montserrat"/>
                <a:sym typeface="Montserrat"/>
              </a:rPr>
              <a:t>Giá trị cốt lỗi </a:t>
            </a:r>
            <a:r>
              <a:rPr lang="en-US" sz="900" b="0" i="0" u="none" strike="noStrike" cap="none" dirty="0">
                <a:solidFill>
                  <a:srgbClr val="434343"/>
                </a:solidFill>
                <a:latin typeface="Montserrat"/>
                <a:ea typeface="Montserrat"/>
                <a:cs typeface="Montserrat"/>
                <a:sym typeface="Montserrat"/>
              </a:rPr>
              <a:t>là nền tảng giúp cho sự thành công phát triển rực rỡ của Vietnam Esports nói chung và tập đoàn </a:t>
            </a:r>
            <a:r>
              <a:rPr lang="en-US" sz="900" dirty="0">
                <a:solidFill>
                  <a:srgbClr val="434343"/>
                </a:solidFill>
                <a:latin typeface="Montserrat"/>
                <a:ea typeface="Montserrat"/>
                <a:cs typeface="Montserrat"/>
                <a:sym typeface="Montserrat"/>
              </a:rPr>
              <a:t>S</a:t>
            </a:r>
            <a:r>
              <a:rPr lang="en-US" sz="900" b="0" i="0" u="none" strike="noStrike" cap="none" dirty="0">
                <a:solidFill>
                  <a:srgbClr val="434343"/>
                </a:solidFill>
                <a:latin typeface="Montserrat"/>
                <a:ea typeface="Montserrat"/>
                <a:cs typeface="Montserrat"/>
                <a:sym typeface="Montserrat"/>
              </a:rPr>
              <a:t>eagrou</a:t>
            </a:r>
            <a:r>
              <a:rPr lang="en-US" sz="900" dirty="0">
                <a:solidFill>
                  <a:srgbClr val="434343"/>
                </a:solidFill>
                <a:latin typeface="Montserrat"/>
                <a:ea typeface="Montserrat"/>
                <a:cs typeface="Montserrat"/>
                <a:sym typeface="Montserrat"/>
              </a:rPr>
              <a:t>p nói riêng</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Arial"/>
                <a:cs typeface="Arial"/>
                <a:sym typeface="Montserrat"/>
              </a:rPr>
              <a:t>5 Giá trị cốt lỗi</a:t>
            </a:r>
            <a:endParaRPr sz="1400" b="0" i="0" u="none" strike="noStrike" cap="none" dirty="0">
              <a:solidFill>
                <a:srgbClr val="000000"/>
              </a:solidFill>
              <a:latin typeface="Arial"/>
              <a:ea typeface="Arial"/>
              <a:cs typeface="Arial"/>
              <a:sym typeface="Arial"/>
            </a:endParaRPr>
          </a:p>
        </p:txBody>
      </p:sp>
      <p:sp>
        <p:nvSpPr>
          <p:cNvPr id="67" name="Google Shape;67;g1202a21b91a_0_20"/>
          <p:cNvSpPr/>
          <p:nvPr/>
        </p:nvSpPr>
        <p:spPr>
          <a:xfrm>
            <a:off x="289050" y="1681608"/>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234600" y="1891608"/>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Khách hàng luôn là trọng tâm</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Đi trước đón đầu bằng cách dự đoán và đáp ứng nhu cầu tương lai của khách hang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Cung cấp tiêu chuẩn dịch vụ vượt trội hơn cả mong muốn của bản thân</a:t>
            </a:r>
            <a:endParaRPr sz="900" b="1" i="0" u="none" strike="noStrike" cap="none" dirty="0">
              <a:solidFill>
                <a:srgbClr val="434343"/>
              </a:solidFill>
              <a:latin typeface="Montserrat"/>
              <a:ea typeface="Montserrat"/>
              <a:cs typeface="Montserrat"/>
              <a:sym typeface="Montserrat"/>
            </a:endParaRPr>
          </a:p>
        </p:txBody>
      </p:sp>
      <p:sp>
        <p:nvSpPr>
          <p:cNvPr id="4" name="Google Shape;67;g1202a21b91a_0_20">
            <a:extLst>
              <a:ext uri="{FF2B5EF4-FFF2-40B4-BE49-F238E27FC236}">
                <a16:creationId xmlns:a16="http://schemas.microsoft.com/office/drawing/2014/main" id="{4EE1AEDB-0612-53CD-EF38-BD7D0A172ABC}"/>
              </a:ext>
            </a:extLst>
          </p:cNvPr>
          <p:cNvSpPr/>
          <p:nvPr/>
        </p:nvSpPr>
        <p:spPr>
          <a:xfrm>
            <a:off x="263423" y="276874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RUN</a:t>
            </a:r>
            <a:endParaRPr lang="en-US" sz="1400" b="0" i="0" u="none" strike="noStrike" cap="none" dirty="0">
              <a:solidFill>
                <a:srgbClr val="000000"/>
              </a:solidFill>
              <a:latin typeface="Arial"/>
              <a:ea typeface="Arial"/>
              <a:cs typeface="Arial"/>
              <a:sym typeface="Arial"/>
            </a:endParaRPr>
          </a:p>
        </p:txBody>
      </p:sp>
      <p:sp>
        <p:nvSpPr>
          <p:cNvPr id="5" name="Google Shape;68;g1202a21b91a_0_20">
            <a:extLst>
              <a:ext uri="{FF2B5EF4-FFF2-40B4-BE49-F238E27FC236}">
                <a16:creationId xmlns:a16="http://schemas.microsoft.com/office/drawing/2014/main" id="{5911760E-5759-0BF3-5128-F7F4788F5C50}"/>
              </a:ext>
            </a:extLst>
          </p:cNvPr>
          <p:cNvSpPr txBox="1"/>
          <p:nvPr/>
        </p:nvSpPr>
        <p:spPr>
          <a:xfrm>
            <a:off x="208973" y="2978741"/>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Tiến lên phía trước, đừng chỉ chạy nhanh tại chỗ</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Theo đuổi kết quả với sự chính xác và kỹ lưỡng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ngừng cải tiến nhanh là con đường nhanh nhất đạt chất lượng cao</a:t>
            </a:r>
            <a:endParaRPr sz="900" b="1" i="0" u="none" strike="noStrike" cap="none" dirty="0">
              <a:solidFill>
                <a:srgbClr val="434343"/>
              </a:solidFill>
              <a:latin typeface="Montserrat"/>
              <a:ea typeface="Montserrat"/>
              <a:cs typeface="Montserrat"/>
              <a:sym typeface="Montserrat"/>
            </a:endParaRPr>
          </a:p>
        </p:txBody>
      </p:sp>
      <p:sp>
        <p:nvSpPr>
          <p:cNvPr id="6" name="Google Shape;67;g1202a21b91a_0_20">
            <a:extLst>
              <a:ext uri="{FF2B5EF4-FFF2-40B4-BE49-F238E27FC236}">
                <a16:creationId xmlns:a16="http://schemas.microsoft.com/office/drawing/2014/main" id="{134F2430-6CF2-AE37-2DE4-7DAD78A98FA9}"/>
              </a:ext>
            </a:extLst>
          </p:cNvPr>
          <p:cNvSpPr/>
          <p:nvPr/>
        </p:nvSpPr>
        <p:spPr>
          <a:xfrm>
            <a:off x="4861050" y="3087373"/>
            <a:ext cx="1242038"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STAY HUMBLE</a:t>
            </a:r>
            <a:endParaRPr lang="en-US" sz="1400" b="0" i="0" u="none" strike="noStrike" cap="none" dirty="0">
              <a:solidFill>
                <a:srgbClr val="000000"/>
              </a:solidFill>
              <a:latin typeface="Arial"/>
              <a:ea typeface="Arial"/>
              <a:cs typeface="Arial"/>
              <a:sym typeface="Arial"/>
            </a:endParaRPr>
          </a:p>
        </p:txBody>
      </p:sp>
      <p:sp>
        <p:nvSpPr>
          <p:cNvPr id="7" name="Google Shape;68;g1202a21b91a_0_20">
            <a:extLst>
              <a:ext uri="{FF2B5EF4-FFF2-40B4-BE49-F238E27FC236}">
                <a16:creationId xmlns:a16="http://schemas.microsoft.com/office/drawing/2014/main" id="{E9346B6D-265C-7FE8-487F-E2714ED7FD07}"/>
              </a:ext>
            </a:extLst>
          </p:cNvPr>
          <p:cNvSpPr txBox="1"/>
          <p:nvPr/>
        </p:nvSpPr>
        <p:spPr>
          <a:xfrm>
            <a:off x="4806600" y="3297373"/>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Vẫn còn khát vọng vĩ đại hơn, chúng ta mới chỉ khởi đầu hành trình</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Thận trọng khi thành công, nếu chúng ta không tự vượt qua chính mình, đối thủ sẽ vượt qua.</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Luôn có những điều mới để chúng ta học trong mọi thứ chúng ta làm</a:t>
            </a:r>
            <a:endParaRPr sz="900" b="1" i="0" u="none" strike="noStrike" cap="none" dirty="0">
              <a:solidFill>
                <a:srgbClr val="434343"/>
              </a:solidFill>
              <a:latin typeface="Montserrat"/>
              <a:ea typeface="Montserrat"/>
              <a:cs typeface="Montserrat"/>
              <a:sym typeface="Montserrat"/>
            </a:endParaRPr>
          </a:p>
        </p:txBody>
      </p:sp>
      <p:sp>
        <p:nvSpPr>
          <p:cNvPr id="8" name="Google Shape;67;g1202a21b91a_0_20">
            <a:extLst>
              <a:ext uri="{FF2B5EF4-FFF2-40B4-BE49-F238E27FC236}">
                <a16:creationId xmlns:a16="http://schemas.microsoft.com/office/drawing/2014/main" id="{73B4ECFE-E3AA-E93C-9CA9-1C34B809EB6D}"/>
              </a:ext>
            </a:extLst>
          </p:cNvPr>
          <p:cNvSpPr/>
          <p:nvPr/>
        </p:nvSpPr>
        <p:spPr>
          <a:xfrm>
            <a:off x="4861050" y="924429"/>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ADAPT</a:t>
            </a:r>
            <a:endParaRPr lang="en-US" sz="1400" b="0" i="0" u="none" strike="noStrike" cap="none" dirty="0">
              <a:solidFill>
                <a:srgbClr val="000000"/>
              </a:solidFill>
              <a:latin typeface="Arial"/>
              <a:ea typeface="Arial"/>
              <a:cs typeface="Arial"/>
              <a:sym typeface="Arial"/>
            </a:endParaRPr>
          </a:p>
        </p:txBody>
      </p:sp>
      <p:sp>
        <p:nvSpPr>
          <p:cNvPr id="9" name="Google Shape;68;g1202a21b91a_0_20">
            <a:extLst>
              <a:ext uri="{FF2B5EF4-FFF2-40B4-BE49-F238E27FC236}">
                <a16:creationId xmlns:a16="http://schemas.microsoft.com/office/drawing/2014/main" id="{1D437353-8980-1763-8F63-0729ECEFC882}"/>
              </a:ext>
            </a:extLst>
          </p:cNvPr>
          <p:cNvSpPr txBox="1"/>
          <p:nvPr/>
        </p:nvSpPr>
        <p:spPr>
          <a:xfrm>
            <a:off x="4806600" y="1134429"/>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Thành tựu quá khứ chưa chắc dẫn đến thành công tương lai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Thay đổi luôn diễn ra, chúng ta hãy dẫn dắt sự thay đổi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Đổi mới để thành công, thận trọng chấp nhận rủi ro và kiên cường đối mặt thất bại</a:t>
            </a:r>
            <a:endParaRPr sz="900" b="1" i="0" u="none" strike="noStrike" cap="none" dirty="0">
              <a:solidFill>
                <a:srgbClr val="434343"/>
              </a:solidFill>
              <a:latin typeface="Montserrat"/>
              <a:ea typeface="Montserrat"/>
              <a:cs typeface="Montserrat"/>
              <a:sym typeface="Montserrat"/>
            </a:endParaRPr>
          </a:p>
        </p:txBody>
      </p:sp>
      <p:sp>
        <p:nvSpPr>
          <p:cNvPr id="10" name="Google Shape;67;g1202a21b91a_0_20">
            <a:extLst>
              <a:ext uri="{FF2B5EF4-FFF2-40B4-BE49-F238E27FC236}">
                <a16:creationId xmlns:a16="http://schemas.microsoft.com/office/drawing/2014/main" id="{F1CB32BF-89D5-0EBA-B797-85088566B3AD}"/>
              </a:ext>
            </a:extLst>
          </p:cNvPr>
          <p:cNvSpPr/>
          <p:nvPr/>
        </p:nvSpPr>
        <p:spPr>
          <a:xfrm>
            <a:off x="4861050" y="193665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11" name="Google Shape;68;g1202a21b91a_0_20">
            <a:extLst>
              <a:ext uri="{FF2B5EF4-FFF2-40B4-BE49-F238E27FC236}">
                <a16:creationId xmlns:a16="http://schemas.microsoft.com/office/drawing/2014/main" id="{BCB7D670-94F5-26BA-C0F5-11C10BF927B4}"/>
              </a:ext>
            </a:extLst>
          </p:cNvPr>
          <p:cNvSpPr txBox="1"/>
          <p:nvPr/>
        </p:nvSpPr>
        <p:spPr>
          <a:xfrm>
            <a:off x="4806600" y="2146651"/>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Làm chủ công việc và kết quả - việc chúng ta làm thể hiện chúng ta là ai</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có giới hạn cho sự xuất sắc, không ngừng nỗ lực đạt kết quả tốt hơn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Vấn đề luôn là của chung</a:t>
            </a:r>
            <a:endParaRPr sz="900" b="1" i="0" u="none" strike="noStrike" cap="none" dirty="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Mục</a:t>
            </a:r>
            <a:r>
              <a:rPr lang="en-US" sz="2000" b="1" i="1" dirty="0">
                <a:solidFill>
                  <a:schemeClr val="lt1"/>
                </a:solidFill>
                <a:latin typeface="Montserrat"/>
                <a:ea typeface="Montserrat"/>
                <a:cs typeface="Montserrat"/>
                <a:sym typeface="Montserrat"/>
              </a:rPr>
              <a:t> tiêu </a:t>
            </a:r>
            <a:r>
              <a:rPr lang="en-US" sz="2000" b="1" i="1" dirty="0" err="1">
                <a:solidFill>
                  <a:schemeClr val="lt1"/>
                </a:solidFill>
                <a:latin typeface="Montserrat"/>
                <a:ea typeface="Montserrat"/>
                <a:cs typeface="Montserrat"/>
                <a:sym typeface="Montserrat"/>
              </a:rPr>
              <a:t>đề</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tài</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1439868" y="974326"/>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Những nhu cầu của công việc</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Blockman Go là một nền tảng game mới và cũng cần có những game chạy thử nghiệm trên nền tảng.</a:t>
            </a:r>
          </a:p>
        </p:txBody>
      </p:sp>
      <p:sp>
        <p:nvSpPr>
          <p:cNvPr id="115" name="Google Shape;115;g1202a21b91a_0_107"/>
          <p:cNvSpPr txBox="1"/>
          <p:nvPr/>
        </p:nvSpPr>
        <p:spPr>
          <a:xfrm>
            <a:off x="591099" y="2134190"/>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King Miner là game được studio đối tác của công ty thiết kế xây dựng và phù hợp với nền tảng Blockman Go</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10310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Chính vì điều trên Kinh Miner được chọn làm game chạy thử nghiệm trên nền tảng. Kiểm tra tính ổn định của nền tảng, báo cáo lỗi về công cụ blockman editor và cả sự tương tác của người chơi với thể loại này.</a:t>
            </a: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Định hướng</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908240" y="974921"/>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vi-VN" sz="800" b="1" i="1" dirty="0">
                <a:solidFill>
                  <a:srgbClr val="4D61FF"/>
                </a:solidFill>
                <a:latin typeface="Montserrat"/>
                <a:ea typeface="Montserrat"/>
                <a:cs typeface="Montserrat"/>
                <a:sym typeface="Montserrat"/>
              </a:rPr>
              <a:t>Định hướng nghiên cứu, triển khai của đề tài</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King Miner một trong những game chạy thử nghiệm trên nền tảng và làm nềm móng để phát triển những game khác sử dụng công cụ Blockman Editor</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1256745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02a21be96_0_0"/>
          <p:cNvSpPr/>
          <p:nvPr/>
        </p:nvSpPr>
        <p:spPr>
          <a:xfrm rot="-1800595">
            <a:off x="48518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202a21be96_0_0"/>
          <p:cNvSpPr/>
          <p:nvPr/>
        </p:nvSpPr>
        <p:spPr>
          <a:xfrm rot="-1800595">
            <a:off x="2082974"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1202a21be96_0_0"/>
          <p:cNvSpPr/>
          <p:nvPr/>
        </p:nvSpPr>
        <p:spPr>
          <a:xfrm rot="-1800595">
            <a:off x="698327"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Nền tảng</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51269" y="1102145"/>
            <a:ext cx="4419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BMG đã xuất hiện vào năm 2017, hiện nay đã được Garena công bố vào tháng 7 năm 2022 tại Việt Nam và trên toàn thế giới</a:t>
            </a: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Garena Blockmang Go bao gồm:</a:t>
            </a:r>
            <a:endParaRPr sz="900" dirty="0">
              <a:solidFill>
                <a:srgbClr val="434343"/>
              </a:solidFill>
              <a:latin typeface="Montserrat"/>
              <a:ea typeface="Montserrat"/>
              <a:cs typeface="Montserrat"/>
              <a:sym typeface="Montserrat"/>
            </a:endParaRPr>
          </a:p>
        </p:txBody>
      </p:sp>
      <p:sp>
        <p:nvSpPr>
          <p:cNvPr id="86" name="Google Shape;86;g1202a21be96_0_0"/>
          <p:cNvSpPr txBox="1"/>
          <p:nvPr/>
        </p:nvSpPr>
        <p:spPr>
          <a:xfrm>
            <a:off x="5035400" y="384751"/>
            <a:ext cx="14097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 sz="15000" b="1" i="1" u="none" strike="noStrike" cap="none">
                <a:solidFill>
                  <a:srgbClr val="4D61FF"/>
                </a:solidFill>
                <a:latin typeface="Montserrat"/>
                <a:ea typeface="Montserrat"/>
                <a:cs typeface="Montserrat"/>
                <a:sym typeface="Montserrat"/>
              </a:rPr>
              <a:t>3</a:t>
            </a:r>
            <a:endParaRPr sz="15100" b="0" i="0" u="none" strike="noStrike" cap="none">
              <a:solidFill>
                <a:srgbClr val="4D61FF"/>
              </a:solidFill>
              <a:latin typeface="Arial"/>
              <a:ea typeface="Arial"/>
              <a:cs typeface="Arial"/>
              <a:sym typeface="Arial"/>
            </a:endParaRPr>
          </a:p>
        </p:txBody>
      </p:sp>
      <p:sp>
        <p:nvSpPr>
          <p:cNvPr id="87" name="Google Shape;87;g1202a21be96_0_0"/>
          <p:cNvSpPr txBox="1"/>
          <p:nvPr/>
        </p:nvSpPr>
        <p:spPr>
          <a:xfrm>
            <a:off x="4978088" y="2254589"/>
            <a:ext cx="2166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Million Active</a:t>
            </a:r>
            <a:endParaRPr sz="1600" b="1" i="1" dirty="0">
              <a:solidFill>
                <a:srgbClr val="4D61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Users</a:t>
            </a:r>
            <a:endParaRPr sz="1600" b="1" i="1" dirty="0">
              <a:solidFill>
                <a:srgbClr val="4D61FF"/>
              </a:solidFill>
              <a:latin typeface="Montserrat"/>
              <a:ea typeface="Montserrat"/>
              <a:cs typeface="Montserrat"/>
              <a:sym typeface="Montserrat"/>
            </a:endParaRPr>
          </a:p>
        </p:txBody>
      </p:sp>
      <p:sp>
        <p:nvSpPr>
          <p:cNvPr id="88" name="Google Shape;88;g1202a21be96_0_0"/>
          <p:cNvSpPr txBox="1"/>
          <p:nvPr/>
        </p:nvSpPr>
        <p:spPr>
          <a:xfrm>
            <a:off x="5830182" y="-160088"/>
            <a:ext cx="14415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r>
              <a:rPr lang="en" sz="20000" b="1" i="1" u="none" strike="noStrike" cap="none" dirty="0">
                <a:solidFill>
                  <a:srgbClr val="4D61FF"/>
                </a:solidFill>
                <a:latin typeface="Montserrat"/>
                <a:ea typeface="Montserrat"/>
                <a:cs typeface="Montserrat"/>
                <a:sym typeface="Montserrat"/>
              </a:rPr>
              <a:t>+</a:t>
            </a:r>
            <a:endParaRPr sz="20000" b="0" i="0" u="none" strike="noStrike" cap="none" dirty="0">
              <a:solidFill>
                <a:srgbClr val="000000"/>
              </a:solidFill>
              <a:latin typeface="Arial"/>
              <a:ea typeface="Arial"/>
              <a:cs typeface="Arial"/>
              <a:sym typeface="Arial"/>
            </a:endParaRPr>
          </a:p>
        </p:txBody>
      </p:sp>
      <p:sp>
        <p:nvSpPr>
          <p:cNvPr id="89" name="Google Shape;89;g1202a21be96_0_0"/>
          <p:cNvSpPr txBox="1"/>
          <p:nvPr/>
        </p:nvSpPr>
        <p:spPr>
          <a:xfrm>
            <a:off x="1079323" y="3824678"/>
            <a:ext cx="31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6</a:t>
            </a:r>
            <a:endParaRPr sz="3000" b="1" i="1" u="none" strike="noStrike" cap="none">
              <a:solidFill>
                <a:schemeClr val="lt1"/>
              </a:solidFill>
              <a:latin typeface="Montserrat"/>
              <a:ea typeface="Montserrat"/>
              <a:cs typeface="Montserrat"/>
              <a:sym typeface="Montserrat"/>
            </a:endParaRPr>
          </a:p>
        </p:txBody>
      </p:sp>
      <p:sp>
        <p:nvSpPr>
          <p:cNvPr id="90" name="Google Shape;90;g1202a21be96_0_0"/>
          <p:cNvSpPr txBox="1"/>
          <p:nvPr/>
        </p:nvSpPr>
        <p:spPr>
          <a:xfrm>
            <a:off x="729425" y="4296700"/>
            <a:ext cx="1332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a:solidFill>
                  <a:schemeClr val="lt1"/>
                </a:solidFill>
                <a:latin typeface="Montserrat"/>
                <a:ea typeface="Montserrat"/>
                <a:cs typeface="Montserrat"/>
                <a:sym typeface="Montserrat"/>
              </a:rPr>
              <a:t>languages</a:t>
            </a:r>
            <a:endParaRPr sz="1500" b="0" i="0" u="none" strike="noStrike" cap="none">
              <a:solidFill>
                <a:srgbClr val="000000"/>
              </a:solidFill>
              <a:latin typeface="Arial"/>
              <a:ea typeface="Arial"/>
              <a:cs typeface="Arial"/>
              <a:sym typeface="Arial"/>
            </a:endParaRPr>
          </a:p>
        </p:txBody>
      </p:sp>
      <p:sp>
        <p:nvSpPr>
          <p:cNvPr id="91" name="Google Shape;91;g1202a21be96_0_0"/>
          <p:cNvSpPr txBox="1"/>
          <p:nvPr/>
        </p:nvSpPr>
        <p:spPr>
          <a:xfrm>
            <a:off x="2337509" y="3886650"/>
            <a:ext cx="700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15</a:t>
            </a:r>
            <a:r>
              <a:rPr lang="en" sz="1400" b="1" i="1" u="none" strike="noStrike" cap="none">
                <a:solidFill>
                  <a:schemeClr val="lt1"/>
                </a:solidFill>
                <a:latin typeface="Montserrat"/>
                <a:ea typeface="Montserrat"/>
                <a:cs typeface="Montserrat"/>
                <a:sym typeface="Montserrat"/>
              </a:rPr>
              <a:t>+</a:t>
            </a:r>
            <a:endParaRPr sz="1400" b="1" i="1" u="none" strike="noStrike" cap="none">
              <a:solidFill>
                <a:schemeClr val="lt1"/>
              </a:solidFill>
              <a:latin typeface="Montserrat"/>
              <a:ea typeface="Montserrat"/>
              <a:cs typeface="Montserrat"/>
              <a:sym typeface="Montserrat"/>
            </a:endParaRPr>
          </a:p>
        </p:txBody>
      </p:sp>
      <p:sp>
        <p:nvSpPr>
          <p:cNvPr id="92" name="Google Shape;92;g1202a21be96_0_0"/>
          <p:cNvSpPr txBox="1"/>
          <p:nvPr/>
        </p:nvSpPr>
        <p:spPr>
          <a:xfrm>
            <a:off x="2155375" y="4355000"/>
            <a:ext cx="1148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countries</a:t>
            </a:r>
            <a:endParaRPr sz="1500" b="0" i="0" u="none" strike="noStrike" cap="none" dirty="0">
              <a:solidFill>
                <a:srgbClr val="000000"/>
              </a:solidFill>
              <a:latin typeface="Arial"/>
              <a:ea typeface="Arial"/>
              <a:cs typeface="Arial"/>
              <a:sym typeface="Arial"/>
            </a:endParaRPr>
          </a:p>
        </p:txBody>
      </p:sp>
      <p:pic>
        <p:nvPicPr>
          <p:cNvPr id="93" name="Google Shape;93;g1202a21be96_0_0"/>
          <p:cNvPicPr preferRelativeResize="0"/>
          <p:nvPr/>
        </p:nvPicPr>
        <p:blipFill rotWithShape="1">
          <a:blip r:embed="rId3">
            <a:alphaModFix/>
          </a:blip>
          <a:srcRect/>
          <a:stretch/>
        </p:blipFill>
        <p:spPr>
          <a:xfrm rot="-2441936">
            <a:off x="7059505" y="1236323"/>
            <a:ext cx="3390490" cy="5143498"/>
          </a:xfrm>
          <a:prstGeom prst="rect">
            <a:avLst/>
          </a:prstGeom>
          <a:noFill/>
          <a:ln>
            <a:noFill/>
          </a:ln>
        </p:spPr>
      </p:pic>
      <p:sp>
        <p:nvSpPr>
          <p:cNvPr id="94" name="Google Shape;94;g1202a21be96_0_0"/>
          <p:cNvSpPr txBox="1"/>
          <p:nvPr/>
        </p:nvSpPr>
        <p:spPr>
          <a:xfrm>
            <a:off x="50640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86</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95" name="Google Shape;95;g1202a21be96_0_0"/>
          <p:cNvSpPr txBox="1"/>
          <p:nvPr/>
        </p:nvSpPr>
        <p:spPr>
          <a:xfrm>
            <a:off x="48153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positive</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reviews</a:t>
            </a:r>
            <a:endParaRPr sz="1500" b="1" i="1" dirty="0">
              <a:solidFill>
                <a:schemeClr val="lt1"/>
              </a:solidFill>
              <a:latin typeface="Montserrat"/>
              <a:ea typeface="Montserrat"/>
              <a:cs typeface="Montserrat"/>
              <a:sym typeface="Montserrat"/>
            </a:endParaRPr>
          </a:p>
        </p:txBody>
      </p:sp>
      <p:sp>
        <p:nvSpPr>
          <p:cNvPr id="96" name="Google Shape;96;g1202a21be96_0_0"/>
          <p:cNvSpPr/>
          <p:nvPr/>
        </p:nvSpPr>
        <p:spPr>
          <a:xfrm>
            <a:off x="370975" y="1965175"/>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Garena Blockman Go</a:t>
            </a:r>
            <a:endParaRPr sz="1400" b="0" i="0" u="none" strike="noStrike" cap="none">
              <a:solidFill>
                <a:srgbClr val="000000"/>
              </a:solidFill>
              <a:latin typeface="Arial"/>
              <a:ea typeface="Arial"/>
              <a:cs typeface="Arial"/>
              <a:sym typeface="Arial"/>
            </a:endParaRPr>
          </a:p>
        </p:txBody>
      </p:sp>
      <p:sp>
        <p:nvSpPr>
          <p:cNvPr id="97" name="Google Shape;97;g1202a21be96_0_0"/>
          <p:cNvSpPr txBox="1"/>
          <p:nvPr/>
        </p:nvSpPr>
        <p:spPr>
          <a:xfrm>
            <a:off x="370974" y="2135726"/>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Một ứng dụng trò chơi di động, nơi mà người chơi có thể chơi các trò chơi mini game trên nền tảng, hoặc có thể mua và chi tiêu các vật phẩm trong trò chơi</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4" y="28039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Blockman Editor</a:t>
            </a:r>
            <a:endParaRPr sz="1400" b="0" i="0" u="none" strike="noStrike" cap="none">
              <a:solidFill>
                <a:srgbClr val="000000"/>
              </a:solidFill>
              <a:latin typeface="Arial"/>
              <a:ea typeface="Arial"/>
              <a:cs typeface="Arial"/>
              <a:sym typeface="Arial"/>
            </a:endParaRPr>
          </a:p>
        </p:txBody>
      </p:sp>
      <p:sp>
        <p:nvSpPr>
          <p:cNvPr id="99" name="Google Shape;99;g1202a21be96_0_0"/>
          <p:cNvSpPr txBox="1"/>
          <p:nvPr/>
        </p:nvSpPr>
        <p:spPr>
          <a:xfrm>
            <a:off x="370974" y="3044500"/>
            <a:ext cx="433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dirty="0">
                <a:solidFill>
                  <a:srgbClr val="434343"/>
                </a:solidFill>
                <a:latin typeface="Montserrat"/>
                <a:ea typeface="Montserrat"/>
                <a:cs typeface="Montserrat"/>
                <a:sym typeface="Montserrat"/>
              </a:rPr>
              <a:t>Một ứng dụng trên máy tính Window có thể sáng tạo các tác phẩm game và xuất bản trên Blockman Go. Cùng với sự hỗ trợ công cụ kết nốt Internet được thiết lập sẵn. </a:t>
            </a:r>
            <a:r>
              <a:rPr lang="en-US" sz="900" dirty="0">
                <a:solidFill>
                  <a:srgbClr val="434343"/>
                </a:solidFill>
                <a:latin typeface="Montserrat"/>
                <a:ea typeface="Montserrat"/>
                <a:cs typeface="Montserrat"/>
                <a:sym typeface="Montserrat"/>
              </a:rPr>
              <a:t>Các nhà sáng tạo game có thể dễ dàng sáng tạo một cách nhanh chóng</a:t>
            </a:r>
            <a:endParaRPr sz="900" i="0" u="none" strike="noStrike" cap="none" dirty="0">
              <a:solidFill>
                <a:srgbClr val="434343"/>
              </a:solidFill>
              <a:latin typeface="Montserrat"/>
              <a:ea typeface="Montserrat"/>
              <a:cs typeface="Montserrat"/>
              <a:sym typeface="Montserrat"/>
            </a:endParaRPr>
          </a:p>
        </p:txBody>
      </p:sp>
      <p:sp>
        <p:nvSpPr>
          <p:cNvPr id="100" name="Google Shape;100;g1202a21be96_0_0"/>
          <p:cNvSpPr/>
          <p:nvPr/>
        </p:nvSpPr>
        <p:spPr>
          <a:xfrm rot="-1800595">
            <a:off x="34504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1202a21be96_0_0"/>
          <p:cNvSpPr txBox="1"/>
          <p:nvPr/>
        </p:nvSpPr>
        <p:spPr>
          <a:xfrm>
            <a:off x="36626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a:solidFill>
                  <a:schemeClr val="lt1"/>
                </a:solidFill>
                <a:latin typeface="Montserrat"/>
                <a:ea typeface="Montserrat"/>
                <a:cs typeface="Montserrat"/>
                <a:sym typeface="Montserrat"/>
              </a:rPr>
              <a:t>48</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102" name="Google Shape;102;g1202a21be96_0_0"/>
          <p:cNvSpPr txBox="1"/>
          <p:nvPr/>
        </p:nvSpPr>
        <p:spPr>
          <a:xfrm>
            <a:off x="34139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12 years</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or older</a:t>
            </a:r>
            <a:endParaRPr sz="1500" b="1" i="1"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045998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02a21b91a_0_138"/>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202a21b91a_0_138"/>
          <p:cNvSpPr txBox="1"/>
          <p:nvPr/>
        </p:nvSpPr>
        <p:spPr>
          <a:xfrm>
            <a:off x="-85060" y="404463"/>
            <a:ext cx="286263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Công cụ chỉnh sửa</a:t>
            </a:r>
            <a:endParaRPr sz="2000" b="1" i="1" u="none" strike="noStrike" cap="none" dirty="0">
              <a:solidFill>
                <a:schemeClr val="lt1"/>
              </a:solidFill>
              <a:latin typeface="Montserrat"/>
              <a:ea typeface="Montserrat"/>
              <a:cs typeface="Montserrat"/>
              <a:sym typeface="Montserrat"/>
            </a:endParaRPr>
          </a:p>
        </p:txBody>
      </p:sp>
      <p:sp>
        <p:nvSpPr>
          <p:cNvPr id="126" name="Google Shape;126;g1202a21b91a_0_138"/>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1202a21b91a_0_138"/>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pic>
        <p:nvPicPr>
          <p:cNvPr id="129" name="Google Shape;129;g1202a21b91a_0_138"/>
          <p:cNvPicPr preferRelativeResize="0"/>
          <p:nvPr/>
        </p:nvPicPr>
        <p:blipFill rotWithShape="1">
          <a:blip r:embed="rId3">
            <a:alphaModFix/>
          </a:blip>
          <a:srcRect/>
          <a:stretch/>
        </p:blipFill>
        <p:spPr>
          <a:xfrm>
            <a:off x="344300" y="1660811"/>
            <a:ext cx="2478624" cy="920713"/>
          </a:xfrm>
          <a:prstGeom prst="rect">
            <a:avLst/>
          </a:prstGeom>
          <a:noFill/>
          <a:ln>
            <a:noFill/>
          </a:ln>
        </p:spPr>
      </p:pic>
      <p:pic>
        <p:nvPicPr>
          <p:cNvPr id="130" name="Google Shape;130;g1202a21b91a_0_138"/>
          <p:cNvPicPr preferRelativeResize="0"/>
          <p:nvPr/>
        </p:nvPicPr>
        <p:blipFill rotWithShape="1">
          <a:blip r:embed="rId4">
            <a:alphaModFix/>
          </a:blip>
          <a:srcRect/>
          <a:stretch/>
        </p:blipFill>
        <p:spPr>
          <a:xfrm>
            <a:off x="344294" y="2652934"/>
            <a:ext cx="2478630" cy="1006944"/>
          </a:xfrm>
          <a:prstGeom prst="rect">
            <a:avLst/>
          </a:prstGeom>
          <a:noFill/>
          <a:ln>
            <a:noFill/>
          </a:ln>
        </p:spPr>
      </p:pic>
      <p:pic>
        <p:nvPicPr>
          <p:cNvPr id="131" name="Google Shape;131;g1202a21b91a_0_138"/>
          <p:cNvPicPr preferRelativeResize="0"/>
          <p:nvPr/>
        </p:nvPicPr>
        <p:blipFill rotWithShape="1">
          <a:blip r:embed="rId5">
            <a:alphaModFix/>
          </a:blip>
          <a:srcRect/>
          <a:stretch/>
        </p:blipFill>
        <p:spPr>
          <a:xfrm>
            <a:off x="344294" y="3745476"/>
            <a:ext cx="2478630" cy="1006944"/>
          </a:xfrm>
          <a:prstGeom prst="rect">
            <a:avLst/>
          </a:prstGeom>
          <a:noFill/>
          <a:ln>
            <a:noFill/>
          </a:ln>
        </p:spPr>
      </p:pic>
      <p:sp>
        <p:nvSpPr>
          <p:cNvPr id="132" name="Google Shape;132;g1202a21b91a_0_138"/>
          <p:cNvSpPr txBox="1"/>
          <p:nvPr/>
        </p:nvSpPr>
        <p:spPr>
          <a:xfrm>
            <a:off x="344293" y="1930723"/>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Hiệu ứng vật lý thực tế</a:t>
            </a:r>
            <a:endParaRPr sz="900" b="1" i="0" u="none" strike="noStrike" cap="none" dirty="0">
              <a:solidFill>
                <a:srgbClr val="FFFFFF"/>
              </a:solidFill>
              <a:latin typeface="Montserrat"/>
              <a:ea typeface="Montserrat"/>
              <a:cs typeface="Montserrat"/>
              <a:sym typeface="Montserrat"/>
            </a:endParaRPr>
          </a:p>
        </p:txBody>
      </p:sp>
      <p:sp>
        <p:nvSpPr>
          <p:cNvPr id="133" name="Google Shape;133;g1202a21b91a_0_138"/>
          <p:cNvSpPr txBox="1"/>
          <p:nvPr/>
        </p:nvSpPr>
        <p:spPr>
          <a:xfrm>
            <a:off x="344293" y="3048158"/>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Công cụ kết xuất thế hệ mới</a:t>
            </a:r>
            <a:endParaRPr sz="900" b="1" i="0" u="none" strike="noStrike" cap="none" dirty="0">
              <a:solidFill>
                <a:srgbClr val="FFFFFF"/>
              </a:solidFill>
              <a:latin typeface="Montserrat"/>
              <a:ea typeface="Montserrat"/>
              <a:cs typeface="Montserrat"/>
              <a:sym typeface="Montserrat"/>
            </a:endParaRPr>
          </a:p>
        </p:txBody>
      </p:sp>
      <p:sp>
        <p:nvSpPr>
          <p:cNvPr id="134" name="Google Shape;134;g1202a21b91a_0_138"/>
          <p:cNvSpPr txBox="1"/>
          <p:nvPr/>
        </p:nvSpPr>
        <p:spPr>
          <a:xfrm>
            <a:off x="344293" y="4089374"/>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Kết nối thời gian thực và đồng bộ hóa</a:t>
            </a:r>
            <a:endParaRPr sz="900" b="1" i="0" u="none" strike="noStrike" cap="none" dirty="0">
              <a:solidFill>
                <a:srgbClr val="FFFFFF"/>
              </a:solidFill>
              <a:latin typeface="Montserrat"/>
              <a:ea typeface="Montserrat"/>
              <a:cs typeface="Montserrat"/>
              <a:sym typeface="Montserrat"/>
            </a:endParaRPr>
          </a:p>
        </p:txBody>
      </p:sp>
      <p:sp>
        <p:nvSpPr>
          <p:cNvPr id="135" name="Google Shape;135;g1202a21b91a_0_138"/>
          <p:cNvSpPr/>
          <p:nvPr/>
        </p:nvSpPr>
        <p:spPr>
          <a:xfrm rot="5400000">
            <a:off x="2738418"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6" name="Google Shape;136;g1202a21b91a_0_138"/>
          <p:cNvSpPr/>
          <p:nvPr/>
        </p:nvSpPr>
        <p:spPr>
          <a:xfrm>
            <a:off x="344300" y="1263775"/>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Công cụ engine vững chắc</a:t>
            </a:r>
            <a:endParaRPr sz="800" b="1" i="1" dirty="0">
              <a:solidFill>
                <a:srgbClr val="4D61FF"/>
              </a:solidFill>
              <a:latin typeface="Montserrat"/>
              <a:ea typeface="Montserrat"/>
              <a:cs typeface="Montserrat"/>
              <a:sym typeface="Montserrat"/>
            </a:endParaRPr>
          </a:p>
        </p:txBody>
      </p:sp>
      <p:sp>
        <p:nvSpPr>
          <p:cNvPr id="137" name="Google Shape;137;g1202a21b91a_0_138"/>
          <p:cNvSpPr/>
          <p:nvPr/>
        </p:nvSpPr>
        <p:spPr>
          <a:xfrm>
            <a:off x="3332688" y="153204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Trình chỉnh sửa hỗ trợ nhanh chóng</a:t>
            </a:r>
            <a:endParaRPr sz="800" b="1" i="1" dirty="0">
              <a:solidFill>
                <a:srgbClr val="4D61FF"/>
              </a:solidFill>
              <a:latin typeface="Montserrat"/>
              <a:ea typeface="Montserrat"/>
              <a:cs typeface="Montserrat"/>
              <a:sym typeface="Montserrat"/>
            </a:endParaRPr>
          </a:p>
        </p:txBody>
      </p:sp>
      <p:sp>
        <p:nvSpPr>
          <p:cNvPr id="138" name="Google Shape;138;g1202a21b91a_0_138"/>
          <p:cNvSpPr/>
          <p:nvPr/>
        </p:nvSpPr>
        <p:spPr>
          <a:xfrm rot="5400000">
            <a:off x="5789993"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9" name="Google Shape;139;g1202a21b91a_0_138"/>
          <p:cNvSpPr txBox="1"/>
          <p:nvPr/>
        </p:nvSpPr>
        <p:spPr>
          <a:xfrm>
            <a:off x="6491736" y="2390800"/>
            <a:ext cx="2396100" cy="1800463"/>
          </a:xfrm>
          <a:prstGeom prst="rect">
            <a:avLst/>
          </a:prstGeom>
          <a:noFill/>
          <a:ln>
            <a:noFill/>
          </a:ln>
        </p:spPr>
        <p:txBody>
          <a:bodyPr spcFirstLastPara="1" wrap="square" lIns="91425" tIns="91425" rIns="91425" bIns="91425" anchor="t" anchorCtr="0">
            <a:spAutoFit/>
          </a:bodyPr>
          <a:lstStyle/>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Không</a:t>
            </a:r>
            <a:r>
              <a:rPr lang="en-US" sz="700" b="1" dirty="0">
                <a:solidFill>
                  <a:srgbClr val="4D61FF"/>
                </a:solidFill>
                <a:latin typeface="Montserrat"/>
                <a:ea typeface="Montserrat"/>
                <a:cs typeface="Montserrat"/>
                <a:sym typeface="Montserrat"/>
              </a:rPr>
              <a:t> có </a:t>
            </a:r>
            <a:r>
              <a:rPr lang="en-US" sz="700" b="1" dirty="0" err="1">
                <a:solidFill>
                  <a:srgbClr val="4D61FF"/>
                </a:solidFill>
                <a:latin typeface="Montserrat"/>
                <a:ea typeface="Montserrat"/>
                <a:cs typeface="Montserrat"/>
                <a:sym typeface="Montserrat"/>
              </a:rPr>
              <a:t>kỹ</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năng</a:t>
            </a:r>
            <a:r>
              <a:rPr lang="en-US" sz="700" b="1" dirty="0">
                <a:solidFill>
                  <a:srgbClr val="4D61FF"/>
                </a:solidFill>
                <a:latin typeface="Montserrat"/>
                <a:ea typeface="Montserrat"/>
                <a:cs typeface="Montserrat"/>
                <a:sym typeface="Montserrat"/>
              </a:rPr>
              <a:t> lập trình</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a:solidFill>
                  <a:srgbClr val="4D61FF"/>
                </a:solidFill>
                <a:latin typeface="Montserrat"/>
                <a:ea typeface="Montserrat"/>
                <a:cs typeface="Montserrat"/>
                <a:sym typeface="Montserrat"/>
              </a:rPr>
              <a:t>Giao </a:t>
            </a:r>
            <a:r>
              <a:rPr lang="en-US" sz="700" b="1" dirty="0" err="1">
                <a:solidFill>
                  <a:srgbClr val="4D61FF"/>
                </a:solidFill>
                <a:latin typeface="Montserrat"/>
                <a:ea typeface="Montserrat"/>
                <a:cs typeface="Montserrat"/>
                <a:sym typeface="Montserrat"/>
              </a:rPr>
              <a:t>diện</a:t>
            </a:r>
            <a:r>
              <a:rPr lang="en-US" sz="700" b="1" dirty="0">
                <a:solidFill>
                  <a:srgbClr val="4D61FF"/>
                </a:solidFill>
                <a:latin typeface="Montserrat"/>
                <a:ea typeface="Montserrat"/>
                <a:cs typeface="Montserrat"/>
                <a:sym typeface="Montserrat"/>
              </a:rPr>
              <a:t> dễ </a:t>
            </a:r>
            <a:r>
              <a:rPr lang="en-US" sz="700" b="1" dirty="0" err="1">
                <a:solidFill>
                  <a:srgbClr val="4D61FF"/>
                </a:solidFill>
                <a:latin typeface="Montserrat"/>
                <a:ea typeface="Montserrat"/>
                <a:cs typeface="Montserrat"/>
                <a:sym typeface="Montserrat"/>
              </a:rPr>
              <a:t>nhìn</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Hiệu</a:t>
            </a:r>
            <a:r>
              <a:rPr lang="en-US" sz="700" b="1" dirty="0">
                <a:solidFill>
                  <a:srgbClr val="4D61FF"/>
                </a:solidFill>
                <a:latin typeface="Montserrat"/>
                <a:ea typeface="Montserrat"/>
                <a:cs typeface="Montserrat"/>
                <a:sym typeface="Montserrat"/>
              </a:rPr>
              <a:t> ứng </a:t>
            </a:r>
            <a:r>
              <a:rPr lang="en-US" sz="700" b="1" dirty="0" err="1">
                <a:solidFill>
                  <a:srgbClr val="4D61FF"/>
                </a:solidFill>
                <a:latin typeface="Montserrat"/>
                <a:ea typeface="Montserrat"/>
                <a:cs typeface="Montserrat"/>
                <a:sym typeface="Montserrat"/>
              </a:rPr>
              <a:t>ánh</a:t>
            </a:r>
            <a:r>
              <a:rPr lang="en-US" sz="700" b="1" dirty="0">
                <a:solidFill>
                  <a:srgbClr val="4D61FF"/>
                </a:solidFill>
                <a:latin typeface="Montserrat"/>
                <a:ea typeface="Montserrat"/>
                <a:cs typeface="Montserrat"/>
                <a:sym typeface="Montserrat"/>
              </a:rPr>
              <a:t> sáng và </a:t>
            </a:r>
            <a:r>
              <a:rPr lang="en-US" sz="700" b="1" dirty="0" err="1">
                <a:solidFill>
                  <a:srgbClr val="4D61FF"/>
                </a:solidFill>
                <a:latin typeface="Montserrat"/>
                <a:ea typeface="Montserrat"/>
                <a:cs typeface="Montserrat"/>
                <a:sym typeface="Montserrat"/>
              </a:rPr>
              <a:t>bóng</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đổ</a:t>
            </a:r>
            <a:r>
              <a:rPr lang="en-US" sz="700" b="1" dirty="0">
                <a:solidFill>
                  <a:srgbClr val="4D61FF"/>
                </a:solidFill>
                <a:latin typeface="Montserrat"/>
                <a:ea typeface="Montserrat"/>
                <a:cs typeface="Montserrat"/>
                <a:sym typeface="Montserrat"/>
              </a:rPr>
              <a:t> thực </a:t>
            </a:r>
            <a:r>
              <a:rPr lang="en-US" sz="700" b="1" dirty="0" err="1">
                <a:solidFill>
                  <a:srgbClr val="4D61FF"/>
                </a:solidFill>
                <a:latin typeface="Montserrat"/>
                <a:ea typeface="Montserrat"/>
                <a:cs typeface="Montserrat"/>
                <a:sym typeface="Montserrat"/>
              </a:rPr>
              <a:t>tế</a:t>
            </a:r>
            <a:endParaRPr lang="en-US"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Trải</a:t>
            </a:r>
            <a:r>
              <a:rPr lang="en-US" sz="700" b="1" dirty="0">
                <a:solidFill>
                  <a:srgbClr val="4D61FF"/>
                </a:solidFill>
                <a:latin typeface="Montserrat"/>
                <a:ea typeface="Montserrat"/>
                <a:cs typeface="Montserrat"/>
                <a:sym typeface="Montserrat"/>
              </a:rPr>
              <a:t> nghiệm chơi </a:t>
            </a:r>
            <a:r>
              <a:rPr lang="en-US" sz="700" b="1" dirty="0" err="1">
                <a:solidFill>
                  <a:srgbClr val="4D61FF"/>
                </a:solidFill>
                <a:latin typeface="Montserrat"/>
                <a:ea typeface="Montserrat"/>
                <a:cs typeface="Montserrat"/>
                <a:sym typeface="Montserrat"/>
              </a:rPr>
              <a:t>mượt</a:t>
            </a:r>
            <a:r>
              <a:rPr lang="en-US" sz="700" b="1" dirty="0">
                <a:solidFill>
                  <a:srgbClr val="4D61FF"/>
                </a:solidFill>
                <a:latin typeface="Montserrat"/>
                <a:ea typeface="Montserrat"/>
                <a:cs typeface="Montserrat"/>
                <a:sym typeface="Montserrat"/>
              </a:rPr>
              <a:t> mà</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 sz="700" b="1" dirty="0">
                <a:solidFill>
                  <a:srgbClr val="4D61FF"/>
                </a:solidFill>
                <a:latin typeface="Montserrat"/>
                <a:ea typeface="Montserrat"/>
                <a:cs typeface="Montserrat"/>
                <a:sym typeface="Montserrat"/>
              </a:rPr>
              <a:t>Chế độ nhiều người chơi, tương tác</a:t>
            </a:r>
            <a:endParaRPr sz="1200" b="1" dirty="0"/>
          </a:p>
        </p:txBody>
      </p:sp>
      <p:sp>
        <p:nvSpPr>
          <p:cNvPr id="140" name="Google Shape;140;g1202a21b91a_0_138"/>
          <p:cNvSpPr/>
          <p:nvPr/>
        </p:nvSpPr>
        <p:spPr>
          <a:xfrm>
            <a:off x="6450474" y="205209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Mang lại trải nghiệm tốt nhất cho người sáng tạo</a:t>
            </a:r>
            <a:endParaRPr sz="800" b="1" i="1" dirty="0">
              <a:solidFill>
                <a:srgbClr val="4D61FF"/>
              </a:solidFill>
              <a:latin typeface="Montserrat"/>
              <a:ea typeface="Montserrat"/>
              <a:cs typeface="Montserrat"/>
              <a:sym typeface="Montserrat"/>
            </a:endParaRPr>
          </a:p>
        </p:txBody>
      </p:sp>
      <p:sp>
        <p:nvSpPr>
          <p:cNvPr id="141" name="Google Shape;141;g1202a21b91a_0_138"/>
          <p:cNvSpPr/>
          <p:nvPr/>
        </p:nvSpPr>
        <p:spPr>
          <a:xfrm>
            <a:off x="3499475" y="19480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Chỉnh sửa cảnh</a:t>
            </a:r>
            <a:endParaRPr dirty="0"/>
          </a:p>
        </p:txBody>
      </p:sp>
      <p:sp>
        <p:nvSpPr>
          <p:cNvPr id="142" name="Google Shape;142;g1202a21b91a_0_138"/>
          <p:cNvSpPr/>
          <p:nvPr/>
        </p:nvSpPr>
        <p:spPr>
          <a:xfrm>
            <a:off x="3499475" y="236372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vật thể</a:t>
            </a:r>
            <a:endParaRPr sz="900" b="1" dirty="0">
              <a:solidFill>
                <a:srgbClr val="FFFFFF"/>
              </a:solidFill>
              <a:latin typeface="Montserrat"/>
              <a:ea typeface="Montserrat"/>
              <a:cs typeface="Montserrat"/>
              <a:sym typeface="Montserrat"/>
            </a:endParaRPr>
          </a:p>
        </p:txBody>
      </p:sp>
      <p:sp>
        <p:nvSpPr>
          <p:cNvPr id="143" name="Google Shape;143;g1202a21b91a_0_138"/>
          <p:cNvSpPr/>
          <p:nvPr/>
        </p:nvSpPr>
        <p:spPr>
          <a:xfrm>
            <a:off x="3499463" y="27793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giao diện</a:t>
            </a:r>
            <a:endParaRPr sz="900" b="1" dirty="0">
              <a:solidFill>
                <a:schemeClr val="lt1"/>
              </a:solidFill>
              <a:latin typeface="Montserrat"/>
              <a:ea typeface="Montserrat"/>
              <a:cs typeface="Montserrat"/>
              <a:sym typeface="Montserrat"/>
            </a:endParaRPr>
          </a:p>
        </p:txBody>
      </p:sp>
      <p:sp>
        <p:nvSpPr>
          <p:cNvPr id="144" name="Google Shape;144;g1202a21b91a_0_138"/>
          <p:cNvSpPr/>
          <p:nvPr/>
        </p:nvSpPr>
        <p:spPr>
          <a:xfrm>
            <a:off x="3499463" y="320054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sinh vật</a:t>
            </a:r>
            <a:endParaRPr sz="900" b="1" dirty="0">
              <a:solidFill>
                <a:schemeClr val="lt1"/>
              </a:solidFill>
              <a:latin typeface="Montserrat"/>
              <a:ea typeface="Montserrat"/>
              <a:cs typeface="Montserrat"/>
              <a:sym typeface="Montserrat"/>
            </a:endParaRPr>
          </a:p>
        </p:txBody>
      </p:sp>
      <p:sp>
        <p:nvSpPr>
          <p:cNvPr id="145" name="Google Shape;145;g1202a21b91a_0_138"/>
          <p:cNvSpPr/>
          <p:nvPr/>
        </p:nvSpPr>
        <p:spPr>
          <a:xfrm>
            <a:off x="3524688" y="3610672"/>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sự kiện</a:t>
            </a:r>
            <a:endParaRPr sz="900" b="1" dirty="0">
              <a:solidFill>
                <a:schemeClr val="lt1"/>
              </a:solidFill>
              <a:latin typeface="Montserrat"/>
              <a:ea typeface="Montserrat"/>
              <a:cs typeface="Montserrat"/>
              <a:sym typeface="Montserrat"/>
            </a:endParaRPr>
          </a:p>
        </p:txBody>
      </p:sp>
      <p:sp>
        <p:nvSpPr>
          <p:cNvPr id="146" name="Google Shape;146;g1202a21b91a_0_138"/>
          <p:cNvSpPr/>
          <p:nvPr/>
        </p:nvSpPr>
        <p:spPr>
          <a:xfrm>
            <a:off x="3499463" y="402079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hiệu ứng</a:t>
            </a:r>
            <a:endParaRPr sz="9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77853EA-E2F4-D7D3-7490-DBA538A7842C}"/>
              </a:ext>
            </a:extLst>
          </p:cNvPr>
          <p:cNvSpPr txBox="1"/>
          <p:nvPr/>
        </p:nvSpPr>
        <p:spPr>
          <a:xfrm>
            <a:off x="9325314" y="5020389"/>
            <a:ext cx="1183337" cy="400110"/>
          </a:xfrm>
          <a:prstGeom prst="rect">
            <a:avLst/>
          </a:prstGeom>
          <a:noFill/>
        </p:spPr>
        <p:txBody>
          <a:bodyPr wrap="none" rtlCol="0">
            <a:spAutoFit/>
          </a:bodyPr>
          <a:lstStyle/>
          <a:p>
            <a:r>
              <a:rPr lang="en-US" sz="2000" dirty="0" err="1"/>
              <a:t>Như</a:t>
            </a:r>
            <a:r>
              <a:rPr lang="en-US" sz="2000" dirty="0"/>
              <a:t> </a:t>
            </a:r>
            <a:r>
              <a:rPr lang="en-US" sz="2000" dirty="0" err="1"/>
              <a:t>cức</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b58554ca5_0_65"/>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3b58554ca5_0_65"/>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Các tính năng</a:t>
            </a:r>
            <a:endParaRPr sz="2000" b="1" i="1" u="none" strike="noStrike" cap="none" dirty="0">
              <a:solidFill>
                <a:schemeClr val="lt1"/>
              </a:solidFill>
              <a:latin typeface="Montserrat"/>
              <a:ea typeface="Montserrat"/>
              <a:cs typeface="Montserrat"/>
              <a:sym typeface="Montserrat"/>
            </a:endParaRPr>
          </a:p>
        </p:txBody>
      </p:sp>
      <p:sp>
        <p:nvSpPr>
          <p:cNvPr id="153" name="Google Shape;153;g13b58554ca5_0_65"/>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3b58554ca5_0_65"/>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55" name="Google Shape;155;g13b58554ca5_0_65"/>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Nhanh và đơn giản</a:t>
            </a:r>
            <a:endParaRPr sz="1400" b="0" i="0" u="none" strike="noStrike" cap="none" dirty="0">
              <a:solidFill>
                <a:srgbClr val="000000"/>
              </a:solidFill>
              <a:latin typeface="Arial"/>
              <a:ea typeface="Arial"/>
              <a:cs typeface="Arial"/>
              <a:sym typeface="Arial"/>
            </a:endParaRPr>
          </a:p>
        </p:txBody>
      </p:sp>
      <p:sp>
        <p:nvSpPr>
          <p:cNvPr id="156" name="Google Shape;156;g13b58554ca5_0_65"/>
          <p:cNvSpPr/>
          <p:nvPr/>
        </p:nvSpPr>
        <p:spPr>
          <a:xfrm>
            <a:off x="638200" y="1610596"/>
            <a:ext cx="3361200" cy="597028"/>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Có thể sử dụng trình kích hoạt để tương tác và xử lý logic trong game</a:t>
            </a: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 Với hàng ngàn các tính năng tương tác hỗ trợ dễ dàng</a:t>
            </a:r>
            <a:endParaRPr sz="900" b="1" dirty="0">
              <a:solidFill>
                <a:srgbClr val="4D61FF"/>
              </a:solidFill>
              <a:latin typeface="Montserrat"/>
              <a:ea typeface="Montserrat"/>
              <a:cs typeface="Montserrat"/>
              <a:sym typeface="Montserrat"/>
            </a:endParaRPr>
          </a:p>
        </p:txBody>
      </p:sp>
      <p:sp>
        <p:nvSpPr>
          <p:cNvPr id="157" name="Google Shape;157;g13b58554ca5_0_65"/>
          <p:cNvSpPr/>
          <p:nvPr/>
        </p:nvSpPr>
        <p:spPr>
          <a:xfrm>
            <a:off x="5057430" y="1572125"/>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Nhiều vật liệu phong phú lựa chọn tại cửa hàng</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Hỗ trợ nhiều nhân vật, vật thể</a:t>
            </a:r>
            <a:endParaRPr sz="900" b="1" dirty="0">
              <a:solidFill>
                <a:srgbClr val="4D61FF"/>
              </a:solidFill>
              <a:latin typeface="Montserrat"/>
              <a:ea typeface="Montserrat"/>
              <a:cs typeface="Montserrat"/>
              <a:sym typeface="Montserrat"/>
            </a:endParaRPr>
          </a:p>
        </p:txBody>
      </p:sp>
      <p:sp>
        <p:nvSpPr>
          <p:cNvPr id="158" name="Google Shape;158;g13b58554ca5_0_65"/>
          <p:cNvSpPr/>
          <p:nvPr/>
        </p:nvSpPr>
        <p:spPr>
          <a:xfrm>
            <a:off x="5057430" y="4188680"/>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Xuất bản với một nhấp chuột</a:t>
            </a:r>
            <a:r>
              <a:rPr lang="en-US" sz="900" b="1" dirty="0">
                <a:solidFill>
                  <a:srgbClr val="4D61FF"/>
                </a:solidFill>
                <a:latin typeface="Montserrat"/>
                <a:ea typeface="Montserrat"/>
                <a:cs typeface="Montserrat"/>
                <a:sym typeface="Montserrat"/>
              </a:rPr>
              <a:t>. Miễn phí duy trì máy chủ</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Miễn phí hỗ trợ nhà phát triển mọi lúc mọi nơi</a:t>
            </a:r>
            <a:endParaRPr sz="900" b="1" dirty="0">
              <a:solidFill>
                <a:srgbClr val="4D61FF"/>
              </a:solidFill>
              <a:latin typeface="Montserrat"/>
              <a:ea typeface="Montserrat"/>
              <a:cs typeface="Montserrat"/>
              <a:sym typeface="Montserrat"/>
            </a:endParaRPr>
          </a:p>
        </p:txBody>
      </p:sp>
      <p:pic>
        <p:nvPicPr>
          <p:cNvPr id="159" name="Google Shape;159;g13b58554ca5_0_65"/>
          <p:cNvPicPr preferRelativeResize="0"/>
          <p:nvPr/>
        </p:nvPicPr>
        <p:blipFill rotWithShape="1">
          <a:blip r:embed="rId3">
            <a:alphaModFix/>
          </a:blip>
          <a:srcRect t="10481" b="2242"/>
          <a:stretch/>
        </p:blipFill>
        <p:spPr>
          <a:xfrm>
            <a:off x="638288" y="2240279"/>
            <a:ext cx="3361112" cy="1568055"/>
          </a:xfrm>
          <a:prstGeom prst="rect">
            <a:avLst/>
          </a:prstGeom>
          <a:noFill/>
          <a:ln>
            <a:noFill/>
          </a:ln>
        </p:spPr>
      </p:pic>
      <p:sp>
        <p:nvSpPr>
          <p:cNvPr id="160" name="Google Shape;160;g13b58554ca5_0_65"/>
          <p:cNvSpPr txBox="1"/>
          <p:nvPr/>
        </p:nvSpPr>
        <p:spPr>
          <a:xfrm>
            <a:off x="638209" y="4188680"/>
            <a:ext cx="3361200" cy="346218"/>
          </a:xfrm>
          <a:prstGeom prst="rect">
            <a:avLst/>
          </a:prstGeom>
          <a:noFill/>
          <a:ln>
            <a:noFill/>
          </a:ln>
        </p:spPr>
        <p:txBody>
          <a:bodyPr spcFirstLastPara="1" wrap="square" lIns="68575" tIns="34275" rIns="68575" bIns="34275" anchor="t" anchorCtr="0">
            <a:sp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Hỗ trợ nhập các tài nguyên bên ngoài như .fbx, .png, .tga</a:t>
            </a:r>
            <a:endParaRPr sz="900" b="1" i="0" u="none" strike="noStrike" cap="none" dirty="0">
              <a:solidFill>
                <a:srgbClr val="4D61FF"/>
              </a:solidFill>
              <a:latin typeface="Montserrat"/>
              <a:ea typeface="Montserrat"/>
              <a:cs typeface="Montserrat"/>
              <a:sym typeface="Montserrat"/>
            </a:endParaRPr>
          </a:p>
        </p:txBody>
      </p:sp>
      <p:pic>
        <p:nvPicPr>
          <p:cNvPr id="161" name="Google Shape;161;g13b58554ca5_0_65"/>
          <p:cNvPicPr preferRelativeResize="0"/>
          <p:nvPr/>
        </p:nvPicPr>
        <p:blipFill rotWithShape="1">
          <a:blip r:embed="rId4">
            <a:alphaModFix/>
          </a:blip>
          <a:srcRect t="2238"/>
          <a:stretch/>
        </p:blipFill>
        <p:spPr>
          <a:xfrm>
            <a:off x="4940000" y="1955025"/>
            <a:ext cx="3596050" cy="1904300"/>
          </a:xfrm>
          <a:prstGeom prst="rect">
            <a:avLst/>
          </a:prstGeom>
          <a:noFill/>
          <a:ln>
            <a:noFill/>
          </a:ln>
        </p:spPr>
      </p:pic>
      <p:sp>
        <p:nvSpPr>
          <p:cNvPr id="163" name="Google Shape;163;g13b58554ca5_0_65"/>
          <p:cNvSpPr/>
          <p:nvPr/>
        </p:nvSpPr>
        <p:spPr>
          <a:xfrm>
            <a:off x="4868125" y="1351075"/>
            <a:ext cx="36954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Cửa hàng phong phú</a:t>
            </a:r>
            <a:endParaRPr sz="900" b="1" dirty="0">
              <a:solidFill>
                <a:srgbClr val="FFFFFF"/>
              </a:solidFill>
              <a:latin typeface="Montserrat"/>
              <a:ea typeface="Montserrat"/>
              <a:cs typeface="Montserrat"/>
              <a:sym typeface="Montserrat"/>
            </a:endParaRPr>
          </a:p>
        </p:txBody>
      </p:sp>
      <p:sp>
        <p:nvSpPr>
          <p:cNvPr id="164" name="Google Shape;164;g13b58554ca5_0_65"/>
          <p:cNvSpPr/>
          <p:nvPr/>
        </p:nvSpPr>
        <p:spPr>
          <a:xfrm>
            <a:off x="638200"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Hỗ trợ nhập tài nguyên</a:t>
            </a:r>
            <a:endParaRPr sz="900" b="1" dirty="0">
              <a:solidFill>
                <a:srgbClr val="FFFFFF"/>
              </a:solidFill>
              <a:latin typeface="Montserrat"/>
              <a:ea typeface="Montserrat"/>
              <a:cs typeface="Montserrat"/>
              <a:sym typeface="Montserrat"/>
            </a:endParaRPr>
          </a:p>
        </p:txBody>
      </p:sp>
      <p:sp>
        <p:nvSpPr>
          <p:cNvPr id="165" name="Google Shape;165;g13b58554ca5_0_65"/>
          <p:cNvSpPr/>
          <p:nvPr/>
        </p:nvSpPr>
        <p:spPr>
          <a:xfrm>
            <a:off x="5035275"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Hoàn toàn miễn phí</a:t>
            </a:r>
            <a:endParaRPr sz="900" b="1" dirty="0">
              <a:solidFill>
                <a:srgbClr val="FFFFFF"/>
              </a:solidFill>
              <a:latin typeface="Montserrat"/>
              <a:ea typeface="Montserrat"/>
              <a:cs typeface="Montserrat"/>
              <a:sym typeface="Montserrat"/>
            </a:endParaRPr>
          </a:p>
        </p:txBody>
      </p:sp>
      <p:sp>
        <p:nvSpPr>
          <p:cNvPr id="166" name="Google Shape;166;g13b58554ca5_0_65"/>
          <p:cNvSpPr/>
          <p:nvPr/>
        </p:nvSpPr>
        <p:spPr>
          <a:xfrm>
            <a:off x="638200" y="1366451"/>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Không có kỹ năng lập trình</a:t>
            </a:r>
            <a:endParaRPr sz="900" b="1" dirty="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Ngôn ngữ Lua</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là một ngôn ngữ lập trình kịch bản, được phát triển bởi C. Có tốc độ nhanh, dễ dàng nhúng vào các ứng dụng, Trò chơi.</a:t>
            </a:r>
          </a:p>
          <a:p>
            <a:pPr marL="0" marR="0" lvl="0" indent="0" algn="l" rtl="0">
              <a:lnSpc>
                <a:spcPct val="100000"/>
              </a:lnSpc>
              <a:spcBef>
                <a:spcPts val="0"/>
              </a:spcBef>
              <a:spcAft>
                <a:spcPts val="0"/>
              </a:spcAft>
              <a:buClr>
                <a:srgbClr val="000000"/>
              </a:buClr>
              <a:buSzPts val="900"/>
              <a:buFont typeface="Arial"/>
              <a:buNone/>
            </a:pP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được BME sử dụng để lập trình tương tác với vật thể trong game. Viết logic game để có thể hoàn thành một game hoàn chỉnh</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Lua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2071908"/>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tính năng nổi bật</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242459"/>
            <a:ext cx="4337400" cy="1015632"/>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Dễ dàng nhúng: </a:t>
            </a:r>
            <a:r>
              <a:rPr lang="en-US" sz="900" i="0" u="none" strike="noStrike" cap="none" dirty="0">
                <a:solidFill>
                  <a:srgbClr val="434343"/>
                </a:solidFill>
                <a:latin typeface="Montserrat"/>
                <a:ea typeface="Montserrat"/>
                <a:cs typeface="Montserrat"/>
                <a:sym typeface="Montserrat"/>
              </a:rPr>
              <a:t>Lua là một ngôn ngữ kịch bản với kịch thước nhỏ. Có thể dễ dàng nhúng vào bất kỳ ứng dụng nào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Tốc độ nhanh: </a:t>
            </a:r>
            <a:r>
              <a:rPr lang="en-US" sz="900" dirty="0">
                <a:solidFill>
                  <a:srgbClr val="434343"/>
                </a:solidFill>
                <a:latin typeface="Montserrat"/>
                <a:ea typeface="Montserrat"/>
                <a:cs typeface="Montserrat"/>
                <a:sym typeface="Montserrat"/>
              </a:rPr>
              <a:t>Trong các thí nghiệm. Lua được đánh giá là ngôn ngữ nhanh nhất trong tất cả các ngôn kịch bản thông dịch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Cấu </a:t>
            </a:r>
            <a:r>
              <a:rPr lang="en-US" sz="900" b="1" dirty="0">
                <a:solidFill>
                  <a:srgbClr val="434343"/>
                </a:solidFill>
                <a:latin typeface="Montserrat"/>
                <a:ea typeface="Montserrat"/>
                <a:cs typeface="Montserrat"/>
                <a:sym typeface="Montserrat"/>
              </a:rPr>
              <a:t>trúc đơn giản: </a:t>
            </a:r>
            <a:r>
              <a:rPr lang="en-US" sz="900" dirty="0">
                <a:solidFill>
                  <a:srgbClr val="434343"/>
                </a:solidFill>
                <a:latin typeface="Montserrat"/>
                <a:ea typeface="Montserrat"/>
                <a:cs typeface="Montserrat"/>
                <a:sym typeface="Montserrat"/>
              </a:rPr>
              <a:t>Lua có cấu trúc đơn giản, hướng thủ tục, hướng đối tượng. Dễ dàng triển khai ứng dụng</a:t>
            </a:r>
            <a:endParaRPr sz="900" b="1"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ứng dụng sử dụng Lua</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i="0" u="none" strike="noStrike" cap="none" dirty="0">
                <a:solidFill>
                  <a:srgbClr val="434343"/>
                </a:solidFill>
                <a:latin typeface="Montserrat"/>
                <a:ea typeface="Montserrat"/>
                <a:cs typeface="Montserrat"/>
                <a:sym typeface="Montserrat"/>
              </a:rPr>
              <a:t> </a:t>
            </a:r>
            <a:r>
              <a:rPr lang="en-US" sz="900" b="1" i="0" u="none" strike="noStrike" cap="none" dirty="0">
                <a:solidFill>
                  <a:srgbClr val="434343"/>
                </a:solidFill>
                <a:latin typeface="Montserrat"/>
                <a:ea typeface="Montserrat"/>
                <a:cs typeface="Montserrat"/>
                <a:sym typeface="Montserrat"/>
              </a:rPr>
              <a:t>Adobe’s Photoshop Lightroom: </a:t>
            </a:r>
            <a:r>
              <a:rPr lang="en-US" sz="900" i="0" u="none" strike="noStrike" cap="none" dirty="0">
                <a:solidFill>
                  <a:srgbClr val="434343"/>
                </a:solidFill>
                <a:latin typeface="Montserrat"/>
                <a:ea typeface="Montserrat"/>
                <a:cs typeface="Montserrat"/>
                <a:sym typeface="Montserrat"/>
              </a:rPr>
              <a:t>Phầm mềm chỉnh sửa hình ảnh.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err="1">
                <a:solidFill>
                  <a:srgbClr val="434343"/>
                </a:solidFill>
                <a:latin typeface="Montserrat"/>
                <a:ea typeface="Montserrat"/>
                <a:cs typeface="Montserrat"/>
                <a:sym typeface="Montserrat"/>
              </a:rPr>
              <a:t>Ginga</a:t>
            </a:r>
            <a:r>
              <a:rPr lang="en-US" sz="900" b="1" i="0" u="none" strike="noStrike" cap="none" dirty="0">
                <a:solidFill>
                  <a:srgbClr val="434343"/>
                </a:solidFill>
                <a:latin typeface="Montserrat"/>
                <a:ea typeface="Montserrat"/>
                <a:cs typeface="Montserrat"/>
                <a:sym typeface="Montserrat"/>
              </a:rPr>
              <a:t> middleware: </a:t>
            </a:r>
            <a:r>
              <a:rPr lang="da-DK" sz="900" i="0" u="none" strike="noStrike" cap="none" dirty="0">
                <a:solidFill>
                  <a:srgbClr val="434343"/>
                </a:solidFill>
                <a:latin typeface="Montserrat"/>
                <a:ea typeface="Montserrat"/>
                <a:cs typeface="Montserrat"/>
                <a:sym typeface="Montserrat"/>
              </a:rPr>
              <a:t>hệ thống TV số ở Brazil</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a-DK" sz="900" b="1" dirty="0">
                <a:solidFill>
                  <a:srgbClr val="434343"/>
                </a:solidFill>
                <a:latin typeface="Montserrat"/>
                <a:ea typeface="Montserrat"/>
                <a:cs typeface="Montserrat"/>
                <a:sym typeface="Montserrat"/>
              </a:rPr>
              <a:t>D</a:t>
            </a:r>
            <a:r>
              <a:rPr lang="da-DK" sz="900" b="1" i="0" u="none" strike="noStrike" cap="none" dirty="0">
                <a:solidFill>
                  <a:srgbClr val="434343"/>
                </a:solidFill>
                <a:latin typeface="Montserrat"/>
                <a:ea typeface="Montserrat"/>
                <a:cs typeface="Montserrat"/>
                <a:sym typeface="Montserrat"/>
              </a:rPr>
              <a:t>ota 2: </a:t>
            </a:r>
            <a:r>
              <a:rPr lang="da-DK" sz="900" i="0" u="none" strike="noStrike" cap="none" dirty="0">
                <a:solidFill>
                  <a:srgbClr val="434343"/>
                </a:solidFill>
                <a:latin typeface="Montserrat"/>
                <a:ea typeface="Montserrat"/>
                <a:cs typeface="Montserrat"/>
                <a:sym typeface="Montserrat"/>
              </a:rPr>
              <a:t>Một trò chơi trực tuyến</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Angry Birds: </a:t>
            </a:r>
            <a:r>
              <a:rPr lang="en-US" sz="900" i="0" u="none" strike="noStrike" cap="none" dirty="0">
                <a:solidFill>
                  <a:srgbClr val="434343"/>
                </a:solidFill>
                <a:latin typeface="Montserrat"/>
                <a:ea typeface="Montserrat"/>
                <a:cs typeface="Montserrat"/>
                <a:sym typeface="Montserrat"/>
              </a:rPr>
              <a:t>Một ứng dụng trò chơi di động</a:t>
            </a:r>
            <a:endParaRPr sz="900" i="0" u="none" strike="noStrike" cap="none" dirty="0">
              <a:solidFill>
                <a:srgbClr val="434343"/>
              </a:solidFill>
              <a:latin typeface="Montserrat"/>
              <a:ea typeface="Montserrat"/>
              <a:cs typeface="Montserrat"/>
              <a:sym typeface="Montserrat"/>
            </a:endParaRPr>
          </a:p>
        </p:txBody>
      </p:sp>
      <p:pic>
        <p:nvPicPr>
          <p:cNvPr id="1026" name="Picture 2" descr="Lua (programming language) - Wikipedia">
            <a:extLst>
              <a:ext uri="{FF2B5EF4-FFF2-40B4-BE49-F238E27FC236}">
                <a16:creationId xmlns:a16="http://schemas.microsoft.com/office/drawing/2014/main" id="{A3D361AB-022D-9D58-9A23-7D54042F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440" y="988828"/>
            <a:ext cx="3165844" cy="316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021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1464</Words>
  <Application>Microsoft Office PowerPoint</Application>
  <PresentationFormat>On-screen Show (16:9)</PresentationFormat>
  <Paragraphs>152</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Montserrat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Lồng Phúc</cp:lastModifiedBy>
  <cp:revision>1</cp:revision>
  <dcterms:modified xsi:type="dcterms:W3CDTF">2022-09-26T15:06:49Z</dcterms:modified>
</cp:coreProperties>
</file>